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95" r:id="rId4"/>
    <p:sldId id="260" r:id="rId5"/>
    <p:sldId id="298" r:id="rId6"/>
    <p:sldId id="299" r:id="rId7"/>
    <p:sldId id="300" r:id="rId8"/>
    <p:sldId id="327" r:id="rId9"/>
    <p:sldId id="302" r:id="rId10"/>
    <p:sldId id="303" r:id="rId11"/>
    <p:sldId id="305" r:id="rId12"/>
    <p:sldId id="306" r:id="rId13"/>
    <p:sldId id="307" r:id="rId14"/>
    <p:sldId id="308" r:id="rId15"/>
    <p:sldId id="309" r:id="rId16"/>
    <p:sldId id="310" r:id="rId17"/>
    <p:sldId id="311" r:id="rId18"/>
    <p:sldId id="312" r:id="rId19"/>
    <p:sldId id="329" r:id="rId20"/>
    <p:sldId id="328" r:id="rId21"/>
    <p:sldId id="313" r:id="rId22"/>
    <p:sldId id="325" r:id="rId23"/>
    <p:sldId id="294"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9E8B5-35D0-40BA-9BBA-F0EB62AD9A34}" v="2" dt="2024-04-10T12:12:59.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n Henskens" userId="9b17f421-6fdc-4ef5-bfd4-382527b32d66" providerId="ADAL" clId="{D939E8B5-35D0-40BA-9BBA-F0EB62AD9A34}"/>
    <pc:docChg chg="custSel delSld modSld">
      <pc:chgData name="Koen Henskens" userId="9b17f421-6fdc-4ef5-bfd4-382527b32d66" providerId="ADAL" clId="{D939E8B5-35D0-40BA-9BBA-F0EB62AD9A34}" dt="2024-04-10T12:13:11.810" v="123" actId="121"/>
      <pc:docMkLst>
        <pc:docMk/>
      </pc:docMkLst>
      <pc:sldChg chg="modSp mod">
        <pc:chgData name="Koen Henskens" userId="9b17f421-6fdc-4ef5-bfd4-382527b32d66" providerId="ADAL" clId="{D939E8B5-35D0-40BA-9BBA-F0EB62AD9A34}" dt="2024-04-09T21:43:24.147" v="25" actId="20577"/>
        <pc:sldMkLst>
          <pc:docMk/>
          <pc:sldMk cId="1327480343" sldId="256"/>
        </pc:sldMkLst>
        <pc:spChg chg="mod">
          <ac:chgData name="Koen Henskens" userId="9b17f421-6fdc-4ef5-bfd4-382527b32d66" providerId="ADAL" clId="{D939E8B5-35D0-40BA-9BBA-F0EB62AD9A34}" dt="2024-04-09T21:43:18.961" v="19" actId="20577"/>
          <ac:spMkLst>
            <pc:docMk/>
            <pc:sldMk cId="1327480343" sldId="256"/>
            <ac:spMk id="2" creationId="{00000000-0000-0000-0000-000000000000}"/>
          </ac:spMkLst>
        </pc:spChg>
        <pc:spChg chg="mod">
          <ac:chgData name="Koen Henskens" userId="9b17f421-6fdc-4ef5-bfd4-382527b32d66" providerId="ADAL" clId="{D939E8B5-35D0-40BA-9BBA-F0EB62AD9A34}" dt="2024-04-09T21:43:24.147" v="25" actId="20577"/>
          <ac:spMkLst>
            <pc:docMk/>
            <pc:sldMk cId="1327480343" sldId="256"/>
            <ac:spMk id="3" creationId="{00000000-0000-0000-0000-000000000000}"/>
          </ac:spMkLst>
        </pc:spChg>
      </pc:sldChg>
      <pc:sldChg chg="del">
        <pc:chgData name="Koen Henskens" userId="9b17f421-6fdc-4ef5-bfd4-382527b32d66" providerId="ADAL" clId="{D939E8B5-35D0-40BA-9BBA-F0EB62AD9A34}" dt="2024-04-09T21:43:42.570" v="27" actId="47"/>
        <pc:sldMkLst>
          <pc:docMk/>
          <pc:sldMk cId="883498075" sldId="258"/>
        </pc:sldMkLst>
      </pc:sldChg>
      <pc:sldChg chg="del">
        <pc:chgData name="Koen Henskens" userId="9b17f421-6fdc-4ef5-bfd4-382527b32d66" providerId="ADAL" clId="{D939E8B5-35D0-40BA-9BBA-F0EB62AD9A34}" dt="2024-04-09T21:43:52.533" v="29" actId="47"/>
        <pc:sldMkLst>
          <pc:docMk/>
          <pc:sldMk cId="1526637520" sldId="265"/>
        </pc:sldMkLst>
      </pc:sldChg>
      <pc:sldChg chg="modSp mod">
        <pc:chgData name="Koen Henskens" userId="9b17f421-6fdc-4ef5-bfd4-382527b32d66" providerId="ADAL" clId="{D939E8B5-35D0-40BA-9BBA-F0EB62AD9A34}" dt="2024-04-10T12:13:11.810" v="123" actId="121"/>
        <pc:sldMkLst>
          <pc:docMk/>
          <pc:sldMk cId="381864200" sldId="294"/>
        </pc:sldMkLst>
        <pc:spChg chg="mod">
          <ac:chgData name="Koen Henskens" userId="9b17f421-6fdc-4ef5-bfd4-382527b32d66" providerId="ADAL" clId="{D939E8B5-35D0-40BA-9BBA-F0EB62AD9A34}" dt="2024-04-10T12:13:11.810" v="123" actId="121"/>
          <ac:spMkLst>
            <pc:docMk/>
            <pc:sldMk cId="381864200" sldId="294"/>
            <ac:spMk id="3" creationId="{00000000-0000-0000-0000-000000000000}"/>
          </ac:spMkLst>
        </pc:spChg>
      </pc:sldChg>
      <pc:sldChg chg="del">
        <pc:chgData name="Koen Henskens" userId="9b17f421-6fdc-4ef5-bfd4-382527b32d66" providerId="ADAL" clId="{D939E8B5-35D0-40BA-9BBA-F0EB62AD9A34}" dt="2024-04-09T21:43:41.936" v="26" actId="47"/>
        <pc:sldMkLst>
          <pc:docMk/>
          <pc:sldMk cId="3894819569" sldId="296"/>
        </pc:sldMkLst>
      </pc:sldChg>
      <pc:sldChg chg="del">
        <pc:chgData name="Koen Henskens" userId="9b17f421-6fdc-4ef5-bfd4-382527b32d66" providerId="ADAL" clId="{D939E8B5-35D0-40BA-9BBA-F0EB62AD9A34}" dt="2024-04-09T21:43:47.832" v="28" actId="47"/>
        <pc:sldMkLst>
          <pc:docMk/>
          <pc:sldMk cId="2157378971" sldId="297"/>
        </pc:sldMkLst>
      </pc:sldChg>
      <pc:sldChg chg="modSp mod">
        <pc:chgData name="Koen Henskens" userId="9b17f421-6fdc-4ef5-bfd4-382527b32d66" providerId="ADAL" clId="{D939E8B5-35D0-40BA-9BBA-F0EB62AD9A34}" dt="2024-04-09T21:44:12.719" v="33" actId="6549"/>
        <pc:sldMkLst>
          <pc:docMk/>
          <pc:sldMk cId="3472072601" sldId="299"/>
        </pc:sldMkLst>
        <pc:spChg chg="mod">
          <ac:chgData name="Koen Henskens" userId="9b17f421-6fdc-4ef5-bfd4-382527b32d66" providerId="ADAL" clId="{D939E8B5-35D0-40BA-9BBA-F0EB62AD9A34}" dt="2024-04-09T21:44:12.719" v="33" actId="6549"/>
          <ac:spMkLst>
            <pc:docMk/>
            <pc:sldMk cId="3472072601" sldId="299"/>
            <ac:spMk id="2" creationId="{00000000-0000-0000-0000-000000000000}"/>
          </ac:spMkLst>
        </pc:spChg>
      </pc:sldChg>
      <pc:sldChg chg="del">
        <pc:chgData name="Koen Henskens" userId="9b17f421-6fdc-4ef5-bfd4-382527b32d66" providerId="ADAL" clId="{D939E8B5-35D0-40BA-9BBA-F0EB62AD9A34}" dt="2024-04-09T21:44:03.143" v="30" actId="47"/>
        <pc:sldMkLst>
          <pc:docMk/>
          <pc:sldMk cId="2850647073"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43F3E-C28A-4A32-B285-C10EBE47FD3C}" type="datetimeFigureOut">
              <a:rPr lang="en-US" smtClean="0"/>
              <a:t>4/9/2024</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FC87F-CDCC-4FA3-BD51-DEC0C739EF02}" type="slidenum">
              <a:rPr lang="en-US" smtClean="0"/>
              <a:t>‹nr.›</a:t>
            </a:fld>
            <a:endParaRPr lang="en-US"/>
          </a:p>
        </p:txBody>
      </p:sp>
    </p:spTree>
    <p:extLst>
      <p:ext uri="{BB962C8B-B14F-4D97-AF65-F5344CB8AC3E}">
        <p14:creationId xmlns:p14="http://schemas.microsoft.com/office/powerpoint/2010/main" val="210609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48DFC87F-CDCC-4FA3-BD51-DEC0C739EF02}" type="slidenum">
              <a:rPr lang="en-US" smtClean="0"/>
              <a:t>11</a:t>
            </a:fld>
            <a:endParaRPr lang="en-US"/>
          </a:p>
        </p:txBody>
      </p:sp>
    </p:spTree>
    <p:extLst>
      <p:ext uri="{BB962C8B-B14F-4D97-AF65-F5344CB8AC3E}">
        <p14:creationId xmlns:p14="http://schemas.microsoft.com/office/powerpoint/2010/main" val="361448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9-4-2024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1027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9-4-2024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37717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9-4-2024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58107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9-4-2024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27835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89563-4161-406E-89C7-E8D2616DD770}" type="datetimeFigureOut">
              <a:rPr lang="nl-NL" smtClean="0"/>
              <a:t>9-4-2024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22516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BB89563-4161-406E-89C7-E8D2616DD770}" type="datetimeFigureOut">
              <a:rPr lang="nl-NL" smtClean="0"/>
              <a:t>9-4-2024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95006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BB89563-4161-406E-89C7-E8D2616DD770}" type="datetimeFigureOut">
              <a:rPr lang="nl-NL" smtClean="0"/>
              <a:t>9-4-2024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294276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BB89563-4161-406E-89C7-E8D2616DD770}" type="datetimeFigureOut">
              <a:rPr lang="nl-NL" smtClean="0"/>
              <a:t>9-4-2024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26572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89563-4161-406E-89C7-E8D2616DD770}" type="datetimeFigureOut">
              <a:rPr lang="nl-NL" smtClean="0"/>
              <a:t>9-4-2024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89181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89563-4161-406E-89C7-E8D2616DD770}" type="datetimeFigureOut">
              <a:rPr lang="nl-NL" smtClean="0"/>
              <a:t>9-4-2024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7409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89563-4161-406E-89C7-E8D2616DD770}" type="datetimeFigureOut">
              <a:rPr lang="nl-NL" smtClean="0"/>
              <a:t>9-4-2024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65394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89563-4161-406E-89C7-E8D2616DD770}" type="datetimeFigureOut">
              <a:rPr lang="nl-NL" smtClean="0"/>
              <a:t>9-4-2024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DB7AE-994E-45AE-B652-414A03EB8798}" type="slidenum">
              <a:rPr lang="nl-NL" smtClean="0"/>
              <a:t>‹nr.›</a:t>
            </a:fld>
            <a:endParaRPr lang="nl-NL"/>
          </a:p>
        </p:txBody>
      </p:sp>
    </p:spTree>
    <p:extLst>
      <p:ext uri="{BB962C8B-B14F-4D97-AF65-F5344CB8AC3E}">
        <p14:creationId xmlns:p14="http://schemas.microsoft.com/office/powerpoint/2010/main" val="1262825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koenhenskens.nl/app/download/12497972798/stappenplan+historische+spellen+vgn+vmbo+conferentie+2024.doc?t=1712751155" TargetMode="External"/><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hyperlink" Target="http://www.koenhenskens.nl/" TargetMode="External"/><Relationship Id="rId4" Type="http://schemas.openxmlformats.org/officeDocument/2006/relationships/hyperlink" Target="mailto:Koen.henkens@han.n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lum bright="20000" contrast="20000"/>
            <a:extLst>
              <a:ext uri="{28A0092B-C50C-407E-A947-70E740481C1C}">
                <a14:useLocalDpi xmlns:a14="http://schemas.microsoft.com/office/drawing/2010/main" val="0"/>
              </a:ext>
            </a:extLst>
          </a:blip>
          <a:srcRect r="23549" b="22627"/>
          <a:stretch/>
        </p:blipFill>
        <p:spPr bwMode="auto">
          <a:xfrm>
            <a:off x="0" y="0"/>
            <a:ext cx="12192000" cy="6858000"/>
          </a:xfrm>
          <a:prstGeom prst="rect">
            <a:avLst/>
          </a:prstGeom>
          <a:noFill/>
          <a:ln>
            <a:noFill/>
          </a:ln>
        </p:spPr>
      </p:pic>
      <p:sp>
        <p:nvSpPr>
          <p:cNvPr id="2" name="Title 1"/>
          <p:cNvSpPr>
            <a:spLocks noGrp="1"/>
          </p:cNvSpPr>
          <p:nvPr>
            <p:ph type="ctrTitle"/>
          </p:nvPr>
        </p:nvSpPr>
        <p:spPr/>
        <p:txBody>
          <a:bodyPr/>
          <a:lstStyle/>
          <a:p>
            <a:r>
              <a:rPr lang="nl-NL" b="1" dirty="0">
                <a:latin typeface="+mn-lt"/>
              </a:rPr>
              <a:t>Historische spellen </a:t>
            </a:r>
            <a:endParaRPr lang="nl-NL" dirty="0">
              <a:latin typeface="+mn-lt"/>
            </a:endParaRPr>
          </a:p>
        </p:txBody>
      </p:sp>
      <p:sp>
        <p:nvSpPr>
          <p:cNvPr id="3" name="Subtitle 2"/>
          <p:cNvSpPr>
            <a:spLocks noGrp="1"/>
          </p:cNvSpPr>
          <p:nvPr>
            <p:ph type="subTitle" idx="1"/>
          </p:nvPr>
        </p:nvSpPr>
        <p:spPr>
          <a:xfrm>
            <a:off x="159657" y="3509963"/>
            <a:ext cx="12032343" cy="3255962"/>
          </a:xfrm>
        </p:spPr>
        <p:txBody>
          <a:bodyPr>
            <a:noAutofit/>
          </a:bodyPr>
          <a:lstStyle/>
          <a:p>
            <a:r>
              <a:rPr lang="nl-NL" sz="4000" dirty="0"/>
              <a:t>voor de geschiedenisles!</a:t>
            </a:r>
          </a:p>
          <a:p>
            <a:endParaRPr lang="nl-NL" sz="4000" dirty="0"/>
          </a:p>
          <a:p>
            <a:endParaRPr lang="nl-NL" sz="4000" dirty="0"/>
          </a:p>
          <a:p>
            <a:endParaRPr lang="nl-NL" sz="4000" dirty="0"/>
          </a:p>
          <a:p>
            <a:pPr algn="l"/>
            <a:r>
              <a:rPr lang="nl-NL" sz="2000" dirty="0"/>
              <a:t>door Koen Henskens (HAN University of </a:t>
            </a:r>
            <a:r>
              <a:rPr lang="nl-NL" sz="2000" dirty="0" err="1"/>
              <a:t>Applied</a:t>
            </a:r>
            <a:r>
              <a:rPr lang="nl-NL" sz="2000" dirty="0"/>
              <a:t> </a:t>
            </a:r>
            <a:r>
              <a:rPr lang="nl-NL" sz="2000" dirty="0" err="1"/>
              <a:t>Science</a:t>
            </a:r>
            <a:r>
              <a:rPr lang="nl-NL" sz="2000" dirty="0"/>
              <a:t>)</a:t>
            </a:r>
          </a:p>
        </p:txBody>
      </p:sp>
    </p:spTree>
    <p:extLst>
      <p:ext uri="{BB962C8B-B14F-4D97-AF65-F5344CB8AC3E}">
        <p14:creationId xmlns:p14="http://schemas.microsoft.com/office/powerpoint/2010/main" val="132748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Het Octalysis Framework</a:t>
            </a:r>
          </a:p>
        </p:txBody>
      </p:sp>
      <p:sp>
        <p:nvSpPr>
          <p:cNvPr id="3" name="Content Placeholder 2"/>
          <p:cNvSpPr>
            <a:spLocks noGrp="1"/>
          </p:cNvSpPr>
          <p:nvPr>
            <p:ph idx="1"/>
          </p:nvPr>
        </p:nvSpPr>
        <p:spPr>
          <a:xfrm>
            <a:off x="2189408" y="1825625"/>
            <a:ext cx="9684540" cy="4813714"/>
          </a:xfrm>
        </p:spPr>
        <p:txBody>
          <a:bodyPr numCol="1">
            <a:normAutofit fontScale="92500" lnSpcReduction="10000"/>
          </a:bodyPr>
          <a:lstStyle/>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gn="r">
              <a:lnSpc>
                <a:spcPct val="110000"/>
              </a:lnSpc>
              <a:buNone/>
            </a:pPr>
            <a:r>
              <a:rPr lang="nl-NL" dirty="0"/>
              <a:t>(Yu-Kai Chou, </a:t>
            </a:r>
          </a:p>
          <a:p>
            <a:pPr marL="0" indent="0" algn="r">
              <a:lnSpc>
                <a:spcPct val="110000"/>
              </a:lnSpc>
              <a:buNone/>
            </a:pPr>
            <a:r>
              <a:rPr lang="nl-NL" i="1" dirty="0"/>
              <a:t>Actionable Gamification. </a:t>
            </a:r>
          </a:p>
          <a:p>
            <a:pPr marL="0" indent="0" algn="r">
              <a:lnSpc>
                <a:spcPct val="110000"/>
              </a:lnSpc>
              <a:buNone/>
            </a:pPr>
            <a:r>
              <a:rPr lang="nl-NL" i="1" dirty="0"/>
              <a:t>Beyond Points, Badges and Leaderboards</a:t>
            </a:r>
            <a:r>
              <a:rPr lang="nl-NL" dirty="0"/>
              <a:t>, 2014) </a:t>
            </a:r>
            <a:endParaRPr lang="nl-NL" sz="1100" dirty="0"/>
          </a:p>
          <a:p>
            <a:pPr marL="0" indent="0">
              <a:buNone/>
            </a:pPr>
            <a:endParaRPr lang="nl-NL" dirty="0"/>
          </a:p>
          <a:p>
            <a:pPr marL="0" indent="0">
              <a:buNone/>
            </a:pPr>
            <a:endParaRPr lang="nl-NL" dirty="0"/>
          </a:p>
        </p:txBody>
      </p:sp>
      <p:pic>
        <p:nvPicPr>
          <p:cNvPr id="3074" name="Picture 2" descr="https://cdn.pbrd.co/images/6aenUdwSl.png">
            <a:extLst>
              <a:ext uri="{FF2B5EF4-FFF2-40B4-BE49-F238E27FC236}">
                <a16:creationId xmlns:a16="http://schemas.microsoft.com/office/drawing/2014/main" id="{7FAFFDDC-1752-4494-B9D8-711545F8C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08" y="1389062"/>
            <a:ext cx="60293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28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1: Epic meaning &amp; calling</a:t>
            </a:r>
          </a:p>
          <a:p>
            <a:pPr marL="0" indent="0">
              <a:lnSpc>
                <a:spcPct val="110000"/>
              </a:lnSpc>
              <a:buNone/>
            </a:pPr>
            <a:endParaRPr lang="nl-NL" sz="1100" dirty="0"/>
          </a:p>
          <a:p>
            <a:pPr marL="0" indent="0">
              <a:buNone/>
            </a:pPr>
            <a:endParaRPr lang="nl-NL" dirty="0"/>
          </a:p>
          <a:p>
            <a:pPr marL="0" indent="0">
              <a:buNone/>
            </a:pPr>
            <a:endParaRPr lang="nl-NL" dirty="0"/>
          </a:p>
        </p:txBody>
      </p:sp>
      <p:pic>
        <p:nvPicPr>
          <p:cNvPr id="4100" name="Picture 4" descr="https://pbs.twimg.com/media/DCRN5hrWsAEDx0g.jpg">
            <a:extLst>
              <a:ext uri="{FF2B5EF4-FFF2-40B4-BE49-F238E27FC236}">
                <a16:creationId xmlns:a16="http://schemas.microsoft.com/office/drawing/2014/main" id="{3AF586FB-B778-410D-8311-D26C948414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185"/>
          <a:stretch/>
        </p:blipFill>
        <p:spPr bwMode="auto">
          <a:xfrm>
            <a:off x="7043807" y="2577548"/>
            <a:ext cx="4864100" cy="40617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fbeeldingsresultaat voor feyenoord het legioen">
            <a:extLst>
              <a:ext uri="{FF2B5EF4-FFF2-40B4-BE49-F238E27FC236}">
                <a16:creationId xmlns:a16="http://schemas.microsoft.com/office/drawing/2014/main" id="{C9FE956F-B15B-47F5-A256-52BE10AF5B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4"/>
          <a:stretch/>
        </p:blipFill>
        <p:spPr bwMode="auto">
          <a:xfrm>
            <a:off x="352515" y="2680252"/>
            <a:ext cx="6373240" cy="385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3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2: Development &amp; Accomplishment</a:t>
            </a:r>
            <a:endParaRPr lang="nl-NL" sz="1100" dirty="0"/>
          </a:p>
          <a:p>
            <a:pPr marL="0" indent="0">
              <a:buNone/>
            </a:pPr>
            <a:endParaRPr lang="nl-NL" dirty="0"/>
          </a:p>
          <a:p>
            <a:pPr marL="0" indent="0">
              <a:buNone/>
            </a:pPr>
            <a:endParaRPr lang="nl-NL" dirty="0"/>
          </a:p>
        </p:txBody>
      </p:sp>
      <p:pic>
        <p:nvPicPr>
          <p:cNvPr id="8" name="Picture 7">
            <a:extLst>
              <a:ext uri="{FF2B5EF4-FFF2-40B4-BE49-F238E27FC236}">
                <a16:creationId xmlns:a16="http://schemas.microsoft.com/office/drawing/2014/main" id="{ADAA9267-5104-460C-9BDB-F4E72238BCF4}"/>
              </a:ext>
            </a:extLst>
          </p:cNvPr>
          <p:cNvPicPr>
            <a:picLocks noChangeAspect="1"/>
          </p:cNvPicPr>
          <p:nvPr/>
        </p:nvPicPr>
        <p:blipFill rotWithShape="1">
          <a:blip r:embed="rId3"/>
          <a:srcRect l="18913" t="32173" r="38370" b="8386"/>
          <a:stretch/>
        </p:blipFill>
        <p:spPr>
          <a:xfrm>
            <a:off x="6510841" y="2319130"/>
            <a:ext cx="5522134" cy="4320209"/>
          </a:xfrm>
          <a:prstGeom prst="rect">
            <a:avLst/>
          </a:prstGeom>
          <a:ln>
            <a:solidFill>
              <a:schemeClr val="accent1"/>
            </a:solidFill>
          </a:ln>
        </p:spPr>
      </p:pic>
      <p:pic>
        <p:nvPicPr>
          <p:cNvPr id="12290" name="Picture 2" descr="Afbeeldingsresultaat voor lego app">
            <a:extLst>
              <a:ext uri="{FF2B5EF4-FFF2-40B4-BE49-F238E27FC236}">
                <a16:creationId xmlns:a16="http://schemas.microsoft.com/office/drawing/2014/main" id="{FBC78BEB-A5C6-4ABC-8D7C-FC40B0D4F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80" y="2729948"/>
            <a:ext cx="5009320" cy="250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2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3: Empowerment of </a:t>
            </a:r>
            <a:r>
              <a:rPr lang="nl-NL" dirty="0" err="1"/>
              <a:t>creativity</a:t>
            </a:r>
            <a:endParaRPr lang="nl-NL" sz="1100" dirty="0"/>
          </a:p>
          <a:p>
            <a:pPr marL="0" indent="0">
              <a:buNone/>
            </a:pPr>
            <a:endParaRPr lang="nl-NL" dirty="0"/>
          </a:p>
          <a:p>
            <a:pPr marL="0" indent="0">
              <a:buNone/>
            </a:pPr>
            <a:endParaRPr lang="nl-NL" dirty="0"/>
          </a:p>
        </p:txBody>
      </p:sp>
      <p:pic>
        <p:nvPicPr>
          <p:cNvPr id="11272" name="Picture 8" descr="Afbeeldingsresultaat voor farmville art">
            <a:extLst>
              <a:ext uri="{FF2B5EF4-FFF2-40B4-BE49-F238E27FC236}">
                <a16:creationId xmlns:a16="http://schemas.microsoft.com/office/drawing/2014/main" id="{14A4CE58-88B0-4E7E-A0B2-4CB3A624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569" y="2690192"/>
            <a:ext cx="6442405" cy="355158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ovenaanzicht Op Een Go Bord Bureau Voor Bordspel Go En Zwartwit Beenderen  Traditionele Aziatische Strategisch Bordspel Spel Van De Atoombom Het Spel  Van Ga Weergave Van Bovenaf Stockfoto en meer beelden van">
            <a:extLst>
              <a:ext uri="{FF2B5EF4-FFF2-40B4-BE49-F238E27FC236}">
                <a16:creationId xmlns:a16="http://schemas.microsoft.com/office/drawing/2014/main" id="{1FC229FC-F7EE-D444-A5D0-CC7F1B889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6682">
            <a:off x="1252603" y="2923218"/>
            <a:ext cx="3432519" cy="335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34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4: Ownership &amp; Possession</a:t>
            </a:r>
            <a:endParaRPr lang="nl-NL" sz="1100" dirty="0"/>
          </a:p>
          <a:p>
            <a:pPr marL="0" indent="0">
              <a:buNone/>
            </a:pPr>
            <a:endParaRPr lang="nl-NL" dirty="0"/>
          </a:p>
          <a:p>
            <a:pPr marL="0" indent="0">
              <a:buNone/>
            </a:pPr>
            <a:endParaRPr lang="nl-NL" dirty="0"/>
          </a:p>
        </p:txBody>
      </p:sp>
      <p:pic>
        <p:nvPicPr>
          <p:cNvPr id="4" name="Picture 3">
            <a:extLst>
              <a:ext uri="{FF2B5EF4-FFF2-40B4-BE49-F238E27FC236}">
                <a16:creationId xmlns:a16="http://schemas.microsoft.com/office/drawing/2014/main" id="{B7242CC4-EFFA-474D-B81D-F4D93F2939AC}"/>
              </a:ext>
            </a:extLst>
          </p:cNvPr>
          <p:cNvPicPr>
            <a:picLocks noChangeAspect="1"/>
          </p:cNvPicPr>
          <p:nvPr/>
        </p:nvPicPr>
        <p:blipFill rotWithShape="1">
          <a:blip r:embed="rId3"/>
          <a:srcRect l="42595" t="39366" r="47061" b="23742"/>
          <a:stretch/>
        </p:blipFill>
        <p:spPr>
          <a:xfrm>
            <a:off x="7398676" y="1490280"/>
            <a:ext cx="2676939" cy="5367720"/>
          </a:xfrm>
          <a:prstGeom prst="rect">
            <a:avLst/>
          </a:prstGeom>
        </p:spPr>
      </p:pic>
      <p:pic>
        <p:nvPicPr>
          <p:cNvPr id="10242" name="Picture 2" descr="Afbeeldingsresultaat voor Freek vonk plaatjes AH">
            <a:extLst>
              <a:ext uri="{FF2B5EF4-FFF2-40B4-BE49-F238E27FC236}">
                <a16:creationId xmlns:a16="http://schemas.microsoft.com/office/drawing/2014/main" id="{8783E046-18A6-4072-AA3D-E8ADF161F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77" y="2928730"/>
            <a:ext cx="6792301" cy="371060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oy | Nova Skin">
            <a:extLst>
              <a:ext uri="{FF2B5EF4-FFF2-40B4-BE49-F238E27FC236}">
                <a16:creationId xmlns:a16="http://schemas.microsoft.com/office/drawing/2014/main" id="{88A4E18E-EB40-C62D-99D7-CF56F9EC5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7678" y="3104093"/>
            <a:ext cx="1410242" cy="287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05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5: Social Influence &amp; Relatedness </a:t>
            </a:r>
          </a:p>
          <a:p>
            <a:pPr marL="0" indent="0">
              <a:lnSpc>
                <a:spcPct val="110000"/>
              </a:lnSpc>
              <a:buNone/>
            </a:pPr>
            <a:endParaRPr lang="nl-NL" dirty="0"/>
          </a:p>
          <a:p>
            <a:pPr marL="0" indent="0">
              <a:lnSpc>
                <a:spcPct val="110000"/>
              </a:lnSpc>
              <a:buNone/>
            </a:pPr>
            <a:endParaRPr lang="nl-NL" dirty="0"/>
          </a:p>
        </p:txBody>
      </p:sp>
      <p:sp>
        <p:nvSpPr>
          <p:cNvPr id="4" name="AutoShape 4" descr=" Hold The Button: miniatuur van screenshot  ">
            <a:extLst>
              <a:ext uri="{FF2B5EF4-FFF2-40B4-BE49-F238E27FC236}">
                <a16:creationId xmlns:a16="http://schemas.microsoft.com/office/drawing/2014/main" id="{21548D82-54CC-4766-B3CE-69D3A52BA6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Picture 5">
            <a:extLst>
              <a:ext uri="{FF2B5EF4-FFF2-40B4-BE49-F238E27FC236}">
                <a16:creationId xmlns:a16="http://schemas.microsoft.com/office/drawing/2014/main" id="{7DBC29BF-9BB9-4020-A709-E9FEFC49502E}"/>
              </a:ext>
            </a:extLst>
          </p:cNvPr>
          <p:cNvPicPr>
            <a:picLocks noChangeAspect="1"/>
          </p:cNvPicPr>
          <p:nvPr/>
        </p:nvPicPr>
        <p:blipFill rotWithShape="1">
          <a:blip r:embed="rId3"/>
          <a:srcRect l="31848" t="23949" r="46196" b="7419"/>
          <a:stretch/>
        </p:blipFill>
        <p:spPr>
          <a:xfrm>
            <a:off x="9197009" y="1934818"/>
            <a:ext cx="2676939" cy="4704521"/>
          </a:xfrm>
          <a:prstGeom prst="rect">
            <a:avLst/>
          </a:prstGeom>
        </p:spPr>
      </p:pic>
      <p:pic>
        <p:nvPicPr>
          <p:cNvPr id="9224" name="Picture 8" descr="Afbeeldingsresultaat voor world of tanks">
            <a:extLst>
              <a:ext uri="{FF2B5EF4-FFF2-40B4-BE49-F238E27FC236}">
                <a16:creationId xmlns:a16="http://schemas.microsoft.com/office/drawing/2014/main" id="{7C4E2FED-4B38-4A66-AA17-2D59C787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3276600"/>
            <a:ext cx="54483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Afbeeldingsresultaat voor facebook like button">
            <a:extLst>
              <a:ext uri="{FF2B5EF4-FFF2-40B4-BE49-F238E27FC236}">
                <a16:creationId xmlns:a16="http://schemas.microsoft.com/office/drawing/2014/main" id="{856B9A8D-47F3-4A9D-8AB0-8D83D4CB1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2603706"/>
            <a:ext cx="19050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56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6: Scarcity &amp; Impatience</a:t>
            </a:r>
            <a:endParaRPr lang="nl-NL" sz="1100" dirty="0"/>
          </a:p>
          <a:p>
            <a:pPr marL="0" indent="0">
              <a:buNone/>
            </a:pPr>
            <a:endParaRPr lang="nl-NL" dirty="0"/>
          </a:p>
          <a:p>
            <a:pPr marL="0" indent="0">
              <a:buNone/>
            </a:pPr>
            <a:endParaRPr lang="nl-NL" dirty="0"/>
          </a:p>
        </p:txBody>
      </p:sp>
      <p:pic>
        <p:nvPicPr>
          <p:cNvPr id="8196" name="Picture 4" descr="Gerelateerde afbeelding">
            <a:extLst>
              <a:ext uri="{FF2B5EF4-FFF2-40B4-BE49-F238E27FC236}">
                <a16:creationId xmlns:a16="http://schemas.microsoft.com/office/drawing/2014/main" id="{DFFFE574-7142-4B23-BC51-BCECAC2AF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497" y="1825625"/>
            <a:ext cx="4262303" cy="30951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fbeeldingsresultaat voor candy crush waiting screen">
            <a:extLst>
              <a:ext uri="{FF2B5EF4-FFF2-40B4-BE49-F238E27FC236}">
                <a16:creationId xmlns:a16="http://schemas.microsoft.com/office/drawing/2014/main" id="{E7B68DF4-48D2-4CAB-BA49-4A1B6B1DF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775" t="8511" b="8546"/>
          <a:stretch/>
        </p:blipFill>
        <p:spPr bwMode="auto">
          <a:xfrm>
            <a:off x="2978997" y="2592485"/>
            <a:ext cx="2966002" cy="366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25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7: Unpredictability &amp; Curiosity</a:t>
            </a:r>
          </a:p>
          <a:p>
            <a:pPr marL="0" indent="0">
              <a:lnSpc>
                <a:spcPct val="110000"/>
              </a:lnSpc>
              <a:buNone/>
            </a:pPr>
            <a:endParaRPr lang="nl-NL" sz="1100" dirty="0"/>
          </a:p>
          <a:p>
            <a:pPr marL="0" indent="0">
              <a:buNone/>
            </a:pPr>
            <a:endParaRPr lang="nl-NL" dirty="0"/>
          </a:p>
          <a:p>
            <a:pPr marL="0" indent="0">
              <a:buNone/>
            </a:pPr>
            <a:endParaRPr lang="nl-NL" dirty="0"/>
          </a:p>
        </p:txBody>
      </p:sp>
      <p:pic>
        <p:nvPicPr>
          <p:cNvPr id="4" name="Picture 3">
            <a:extLst>
              <a:ext uri="{FF2B5EF4-FFF2-40B4-BE49-F238E27FC236}">
                <a16:creationId xmlns:a16="http://schemas.microsoft.com/office/drawing/2014/main" id="{3FCA2D6D-2403-4BEE-9BF0-BA79EA5C9F72}"/>
              </a:ext>
            </a:extLst>
          </p:cNvPr>
          <p:cNvPicPr>
            <a:picLocks noChangeAspect="1"/>
          </p:cNvPicPr>
          <p:nvPr/>
        </p:nvPicPr>
        <p:blipFill rotWithShape="1">
          <a:blip r:embed="rId3"/>
          <a:srcRect l="29456" t="38835" r="29456" b="25206"/>
          <a:stretch/>
        </p:blipFill>
        <p:spPr>
          <a:xfrm>
            <a:off x="2412723" y="2711716"/>
            <a:ext cx="5009323" cy="2464904"/>
          </a:xfrm>
          <a:prstGeom prst="rect">
            <a:avLst/>
          </a:prstGeom>
          <a:ln>
            <a:solidFill>
              <a:schemeClr val="accent1"/>
            </a:solidFill>
          </a:ln>
        </p:spPr>
      </p:pic>
      <p:pic>
        <p:nvPicPr>
          <p:cNvPr id="7170" name="Picture 2" descr="Afbeeldingsresultaat voor monopoly kanskaart">
            <a:extLst>
              <a:ext uri="{FF2B5EF4-FFF2-40B4-BE49-F238E27FC236}">
                <a16:creationId xmlns:a16="http://schemas.microsoft.com/office/drawing/2014/main" id="{F061C44D-4C8F-40D0-BEEE-3FCA35B37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92" y="4135299"/>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starbucks name spelling">
            <a:extLst>
              <a:ext uri="{FF2B5EF4-FFF2-40B4-BE49-F238E27FC236}">
                <a16:creationId xmlns:a16="http://schemas.microsoft.com/office/drawing/2014/main" id="{0CDAE630-C713-4B08-8FD2-0B408635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124" y="2544624"/>
            <a:ext cx="413385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91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8: Loss &amp; Avoidance</a:t>
            </a:r>
            <a:endParaRPr lang="nl-NL" sz="1100" dirty="0"/>
          </a:p>
          <a:p>
            <a:pPr marL="0" indent="0">
              <a:buNone/>
            </a:pPr>
            <a:endParaRPr lang="nl-NL" dirty="0"/>
          </a:p>
          <a:p>
            <a:pPr marL="0" indent="0">
              <a:buNone/>
            </a:pPr>
            <a:endParaRPr lang="nl-NL" dirty="0"/>
          </a:p>
        </p:txBody>
      </p:sp>
      <p:pic>
        <p:nvPicPr>
          <p:cNvPr id="6146" name="Picture 2" descr="Afbeeldingsresultaat voor game over retry level">
            <a:extLst>
              <a:ext uri="{FF2B5EF4-FFF2-40B4-BE49-F238E27FC236}">
                <a16:creationId xmlns:a16="http://schemas.microsoft.com/office/drawing/2014/main" id="{9C2093FE-9A5F-4CA3-9E73-C516E4B475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31" y="3651250"/>
            <a:ext cx="4585252" cy="25792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beeldingsresultaat voor vakantieveiling">
            <a:extLst>
              <a:ext uri="{FF2B5EF4-FFF2-40B4-BE49-F238E27FC236}">
                <a16:creationId xmlns:a16="http://schemas.microsoft.com/office/drawing/2014/main" id="{86C762ED-4F4A-450D-9794-47FC2203D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031" y="1595357"/>
            <a:ext cx="4827869" cy="1810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juffrouwanne.weebly.com/uploads/5/1/8/0/51809511/4119458_orig.png">
            <a:extLst>
              <a:ext uri="{FF2B5EF4-FFF2-40B4-BE49-F238E27FC236}">
                <a16:creationId xmlns:a16="http://schemas.microsoft.com/office/drawing/2014/main" id="{1EFCBB3A-D320-4817-A2A9-15B7E2CAE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6" t="21438" r="45897" b="50125"/>
          <a:stretch/>
        </p:blipFill>
        <p:spPr bwMode="auto">
          <a:xfrm>
            <a:off x="5615269" y="4318620"/>
            <a:ext cx="5738531" cy="18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5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err="1"/>
              <a:t>Octalysis</a:t>
            </a:r>
            <a:endParaRPr lang="nl-NL" sz="4800" b="1" dirty="0"/>
          </a:p>
        </p:txBody>
      </p:sp>
      <p:sp>
        <p:nvSpPr>
          <p:cNvPr id="3" name="Content Placeholder 2"/>
          <p:cNvSpPr>
            <a:spLocks noGrp="1"/>
          </p:cNvSpPr>
          <p:nvPr>
            <p:ph idx="1"/>
          </p:nvPr>
        </p:nvSpPr>
        <p:spPr>
          <a:xfrm>
            <a:off x="2189408" y="1825625"/>
            <a:ext cx="9684540" cy="4813714"/>
          </a:xfrm>
        </p:spPr>
        <p:txBody>
          <a:bodyPr numCol="1">
            <a:normAutofit/>
          </a:bodyPr>
          <a:lstStyle/>
          <a:p>
            <a:pPr marL="0" indent="0">
              <a:buNone/>
            </a:pPr>
            <a:endParaRPr lang="nl-NL" dirty="0"/>
          </a:p>
        </p:txBody>
      </p:sp>
      <p:pic>
        <p:nvPicPr>
          <p:cNvPr id="5122" name="Picture 2" descr="Gamification Framework Octalysis">
            <a:extLst>
              <a:ext uri="{FF2B5EF4-FFF2-40B4-BE49-F238E27FC236}">
                <a16:creationId xmlns:a16="http://schemas.microsoft.com/office/drawing/2014/main" id="{540C261A-380B-581B-054F-F74E39B9B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574" y="365125"/>
            <a:ext cx="8230283" cy="617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9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Homo Ludens</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endParaRPr lang="nl-NL" dirty="0"/>
          </a:p>
        </p:txBody>
      </p:sp>
      <p:pic>
        <p:nvPicPr>
          <p:cNvPr id="5" name="Picture 6" descr="http://www.allyoucanbooks.org/wp-content/uploads/2014/04/little-wars-h-g-wells.jpg">
            <a:extLst>
              <a:ext uri="{FF2B5EF4-FFF2-40B4-BE49-F238E27FC236}">
                <a16:creationId xmlns:a16="http://schemas.microsoft.com/office/drawing/2014/main" id="{E15C0059-FF07-4746-9AEB-9BC89C282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0" t="2684" r="10708" b="5969"/>
          <a:stretch/>
        </p:blipFill>
        <p:spPr bwMode="auto">
          <a:xfrm rot="20541960">
            <a:off x="3829048" y="1854954"/>
            <a:ext cx="2470195" cy="3855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ecx.images-amazon.com/images/I/615HEsf6TeL._SX331_BO1,204,203,200_.jpg">
            <a:extLst>
              <a:ext uri="{FF2B5EF4-FFF2-40B4-BE49-F238E27FC236}">
                <a16:creationId xmlns:a16="http://schemas.microsoft.com/office/drawing/2014/main" id="{F40A3876-C57A-4A12-9890-9D490D82E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3262">
            <a:off x="8206223" y="1142290"/>
            <a:ext cx="2861311" cy="428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637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1555423" y="1825625"/>
            <a:ext cx="10318525" cy="4813714"/>
          </a:xfrm>
        </p:spPr>
        <p:txBody>
          <a:bodyPr numCol="1">
            <a:normAutofit/>
          </a:bodyPr>
          <a:lstStyle/>
          <a:p>
            <a:pPr marL="0" indent="0">
              <a:lnSpc>
                <a:spcPct val="110000"/>
              </a:lnSpc>
              <a:buNone/>
            </a:pPr>
            <a:r>
              <a:rPr lang="nl-NL" sz="2400" dirty="0"/>
              <a:t>Spellen ontworpen voor andere doeleinden dan alleen spelen.</a:t>
            </a:r>
          </a:p>
          <a:p>
            <a:pPr marL="0" indent="0">
              <a:lnSpc>
                <a:spcPct val="110000"/>
              </a:lnSpc>
              <a:buNone/>
            </a:pPr>
            <a:endParaRPr lang="nl-NL" sz="2400" dirty="0"/>
          </a:p>
          <a:p>
            <a:pPr marL="0" indent="0">
              <a:lnSpc>
                <a:spcPct val="110000"/>
              </a:lnSpc>
              <a:buNone/>
            </a:pPr>
            <a:r>
              <a:rPr lang="nl-NL" sz="2400" dirty="0"/>
              <a:t>Wie kent er voorbeelden van </a:t>
            </a:r>
            <a:r>
              <a:rPr lang="nl-NL" sz="2400" dirty="0" err="1"/>
              <a:t>Serious</a:t>
            </a:r>
            <a:r>
              <a:rPr lang="nl-NL" sz="2400" dirty="0"/>
              <a:t> Games in het geschiedenisonderwijs?</a:t>
            </a:r>
          </a:p>
          <a:p>
            <a:pPr marL="0" indent="0">
              <a:lnSpc>
                <a:spcPct val="110000"/>
              </a:lnSpc>
              <a:buNone/>
            </a:pPr>
            <a:endParaRPr lang="nl-NL" sz="2400"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3415221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3498574" y="1825625"/>
            <a:ext cx="8375374" cy="4813714"/>
          </a:xfrm>
        </p:spPr>
        <p:txBody>
          <a:bodyPr numCol="1">
            <a:normAutofit/>
          </a:bodyPr>
          <a:lstStyle/>
          <a:p>
            <a:pPr marL="0" indent="0">
              <a:lnSpc>
                <a:spcPct val="110000"/>
              </a:lnSpc>
              <a:buNone/>
            </a:pPr>
            <a:r>
              <a:rPr lang="nl-NL" sz="2400" dirty="0"/>
              <a:t>Martijn Koops, </a:t>
            </a:r>
            <a:r>
              <a:rPr lang="nl-NL" sz="2400" i="1" dirty="0"/>
              <a:t>Gamedidactiek</a:t>
            </a:r>
            <a:r>
              <a:rPr lang="nl-NL" sz="2400" dirty="0"/>
              <a:t> (2016)</a:t>
            </a:r>
          </a:p>
          <a:p>
            <a:pPr marL="0" indent="0">
              <a:lnSpc>
                <a:spcPct val="110000"/>
              </a:lnSpc>
              <a:buNone/>
            </a:pPr>
            <a:endParaRPr lang="nl-NL" sz="800" dirty="0"/>
          </a:p>
          <a:p>
            <a:pPr marL="0" indent="0">
              <a:lnSpc>
                <a:spcPct val="110000"/>
              </a:lnSpc>
              <a:buNone/>
            </a:pPr>
            <a:r>
              <a:rPr lang="nl-NL" dirty="0"/>
              <a:t>Soorten educatieve spellen:</a:t>
            </a:r>
          </a:p>
          <a:p>
            <a:pPr>
              <a:lnSpc>
                <a:spcPct val="110000"/>
              </a:lnSpc>
            </a:pPr>
            <a:r>
              <a:rPr lang="nl-NL" dirty="0"/>
              <a:t>Kennisspel 		(kennis opdoen/oefenen)</a:t>
            </a:r>
          </a:p>
          <a:p>
            <a:pPr>
              <a:lnSpc>
                <a:spcPct val="110000"/>
              </a:lnSpc>
            </a:pPr>
            <a:r>
              <a:rPr lang="nl-NL" dirty="0"/>
              <a:t>Oefenspellen 		(vaardigheid leren/oefenen)</a:t>
            </a:r>
          </a:p>
          <a:p>
            <a:pPr>
              <a:lnSpc>
                <a:spcPct val="110000"/>
              </a:lnSpc>
            </a:pPr>
            <a:r>
              <a:rPr lang="nl-NL" dirty="0"/>
              <a:t>Begripsspel 		(begrip creëren)</a:t>
            </a:r>
          </a:p>
          <a:p>
            <a:pPr>
              <a:lnSpc>
                <a:spcPct val="110000"/>
              </a:lnSpc>
            </a:pPr>
            <a:r>
              <a:rPr lang="nl-NL" dirty="0"/>
              <a:t>Verkenningsspel 		(bewustwording)</a:t>
            </a:r>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709521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(2,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nl-NL" dirty="0"/>
          </a:p>
        </p:txBody>
      </p:sp>
      <p:pic>
        <p:nvPicPr>
          <p:cNvPr id="1026" name="Picture 2">
            <a:extLst>
              <a:ext uri="{FF2B5EF4-FFF2-40B4-BE49-F238E27FC236}">
                <a16:creationId xmlns:a16="http://schemas.microsoft.com/office/drawing/2014/main" id="{4F975BA0-E6E8-C78A-348D-A6C34747A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52" y="1432874"/>
            <a:ext cx="6568512" cy="50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6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6000" b="1" dirty="0"/>
              <a:t>Actief Historisch Denken</a:t>
            </a:r>
          </a:p>
        </p:txBody>
      </p:sp>
      <p:sp>
        <p:nvSpPr>
          <p:cNvPr id="3" name="Content Placeholder 2"/>
          <p:cNvSpPr>
            <a:spLocks noGrp="1"/>
          </p:cNvSpPr>
          <p:nvPr>
            <p:ph idx="1"/>
          </p:nvPr>
        </p:nvSpPr>
        <p:spPr>
          <a:xfrm>
            <a:off x="2189408" y="1825625"/>
            <a:ext cx="9164392" cy="4351338"/>
          </a:xfrm>
        </p:spPr>
        <p:txBody>
          <a:bodyPr>
            <a:normAutofit/>
          </a:bodyPr>
          <a:lstStyle/>
          <a:p>
            <a:pPr marL="0" indent="0">
              <a:buNone/>
            </a:pPr>
            <a:r>
              <a:rPr lang="nl-NL" sz="2600" dirty="0"/>
              <a:t>Stappenplan voor het maken van historische spellen:</a:t>
            </a:r>
          </a:p>
          <a:p>
            <a:pPr marL="0" indent="0">
              <a:buNone/>
            </a:pPr>
            <a:r>
              <a:rPr lang="nl-NL" sz="2600" dirty="0">
                <a:hlinkClick r:id="rId3"/>
              </a:rPr>
              <a:t>https://www.koenhenskens.nl/app/download/12497972798/stappenplan+historische+spellen+vgn+vmbo+conferentie+2024.doc?t=1712751155</a:t>
            </a:r>
            <a:r>
              <a:rPr lang="nl-NL" sz="2600" dirty="0"/>
              <a:t> </a:t>
            </a:r>
          </a:p>
          <a:p>
            <a:pPr marL="0" indent="0">
              <a:buNone/>
            </a:pPr>
            <a:endParaRPr lang="nl-NL" sz="2600" dirty="0"/>
          </a:p>
          <a:p>
            <a:pPr marL="0" indent="0" algn="r">
              <a:buNone/>
            </a:pPr>
            <a:r>
              <a:rPr lang="nl-NL" sz="2600" dirty="0"/>
              <a:t>Voor vragen:</a:t>
            </a:r>
          </a:p>
          <a:p>
            <a:pPr marL="0" indent="0" algn="r">
              <a:buNone/>
            </a:pPr>
            <a:r>
              <a:rPr lang="nl-NL" sz="2600" dirty="0">
                <a:hlinkClick r:id="rId4"/>
              </a:rPr>
              <a:t>Koen.henskens@han.nl</a:t>
            </a:r>
            <a:endParaRPr lang="nl-NL" sz="2600" dirty="0"/>
          </a:p>
          <a:p>
            <a:pPr marL="0" indent="0" algn="r">
              <a:buNone/>
            </a:pPr>
            <a:r>
              <a:rPr lang="nl-NL" sz="2600" dirty="0"/>
              <a:t>Werkvormen: </a:t>
            </a:r>
          </a:p>
          <a:p>
            <a:pPr marL="0" indent="0" algn="r">
              <a:buNone/>
            </a:pPr>
            <a:r>
              <a:rPr lang="nl-NL" sz="2600" dirty="0">
                <a:hlinkClick r:id="rId5"/>
              </a:rPr>
              <a:t>www.koenhenskens.nl</a:t>
            </a:r>
            <a:endParaRPr lang="nl-NL" sz="2600" dirty="0"/>
          </a:p>
          <a:p>
            <a:pPr marL="0" indent="0">
              <a:buNone/>
            </a:pPr>
            <a:endParaRPr lang="nl-NL" dirty="0"/>
          </a:p>
          <a:p>
            <a:endParaRPr lang="nl-NL" dirty="0"/>
          </a:p>
        </p:txBody>
      </p:sp>
    </p:spTree>
    <p:extLst>
      <p:ext uri="{BB962C8B-B14F-4D97-AF65-F5344CB8AC3E}">
        <p14:creationId xmlns:p14="http://schemas.microsoft.com/office/powerpoint/2010/main" val="38186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Homo Ludens</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r>
              <a:rPr lang="nl-NL" sz="3600" dirty="0"/>
              <a:t>‘Spel staat voor ons bewustzijn tegenover ernst. De tegenstelling blijft voorlopig even onher-leidbaar als de notie spel zelve. Zien wij nader toe, dan blijkt ons de tegenstelling spel- ernst noch sluitend, noch vast...’</a:t>
            </a:r>
          </a:p>
          <a:p>
            <a:pPr marL="0" indent="0" algn="r">
              <a:buNone/>
            </a:pPr>
            <a:r>
              <a:rPr lang="nl-NL" sz="2400" i="1" dirty="0"/>
              <a:t>(Johan Huizinga)</a:t>
            </a:r>
          </a:p>
          <a:p>
            <a:endParaRPr lang="nl-NL" sz="2400" dirty="0"/>
          </a:p>
          <a:p>
            <a:endParaRPr lang="nl-NL" dirty="0"/>
          </a:p>
        </p:txBody>
      </p:sp>
    </p:spTree>
    <p:extLst>
      <p:ext uri="{BB962C8B-B14F-4D97-AF65-F5344CB8AC3E}">
        <p14:creationId xmlns:p14="http://schemas.microsoft.com/office/powerpoint/2010/main" val="246277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Spellen</a:t>
            </a:r>
          </a:p>
        </p:txBody>
      </p:sp>
      <p:sp>
        <p:nvSpPr>
          <p:cNvPr id="3" name="Content Placeholder 2"/>
          <p:cNvSpPr>
            <a:spLocks noGrp="1"/>
          </p:cNvSpPr>
          <p:nvPr>
            <p:ph idx="1"/>
          </p:nvPr>
        </p:nvSpPr>
        <p:spPr>
          <a:xfrm>
            <a:off x="2189408" y="1825625"/>
            <a:ext cx="9164392" cy="4351338"/>
          </a:xfrm>
        </p:spPr>
        <p:txBody>
          <a:bodyPr/>
          <a:lstStyle/>
          <a:p>
            <a:pPr marL="742950" indent="-742950">
              <a:buAutoNum type="arabicPeriod"/>
            </a:pPr>
            <a:r>
              <a:rPr lang="nl-NL" dirty="0"/>
              <a:t>Schrijf in 1 minuut </a:t>
            </a:r>
            <a:r>
              <a:rPr lang="nl-NL" u="sng" dirty="0"/>
              <a:t>zoveel mogelijk </a:t>
            </a:r>
            <a:r>
              <a:rPr lang="nl-NL" dirty="0"/>
              <a:t>spellen op die je hebt gespeeld en leuk vond.</a:t>
            </a:r>
          </a:p>
          <a:p>
            <a:pPr marL="742950" indent="-742950">
              <a:buAutoNum type="arabicPeriod"/>
            </a:pPr>
            <a:r>
              <a:rPr lang="nl-NL" dirty="0"/>
              <a:t>Vorm een duo met je buurman/vrouw en vul elkaars lijst aan.</a:t>
            </a:r>
          </a:p>
          <a:p>
            <a:pPr marL="742950" indent="-742950">
              <a:buAutoNum type="arabicPeriod"/>
            </a:pPr>
            <a:r>
              <a:rPr lang="nl-NL" dirty="0"/>
              <a:t>Kies in je duo één spel uit waar jullie het meest enthousiast over zijn.</a:t>
            </a:r>
          </a:p>
          <a:p>
            <a:pPr marL="742950" indent="-742950">
              <a:buAutoNum type="arabicPeriod"/>
            </a:pPr>
            <a:endParaRPr lang="nl-NL" dirty="0"/>
          </a:p>
          <a:p>
            <a:pPr marL="0" indent="0">
              <a:buNone/>
            </a:pPr>
            <a:endParaRPr lang="nl-NL" dirty="0"/>
          </a:p>
        </p:txBody>
      </p:sp>
    </p:spTree>
    <p:extLst>
      <p:ext uri="{BB962C8B-B14F-4D97-AF65-F5344CB8AC3E}">
        <p14:creationId xmlns:p14="http://schemas.microsoft.com/office/powerpoint/2010/main" val="53872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Spelelementen</a:t>
            </a:r>
          </a:p>
        </p:txBody>
      </p:sp>
      <p:sp>
        <p:nvSpPr>
          <p:cNvPr id="3" name="Content Placeholder 2"/>
          <p:cNvSpPr>
            <a:spLocks noGrp="1"/>
          </p:cNvSpPr>
          <p:nvPr>
            <p:ph idx="1"/>
          </p:nvPr>
        </p:nvSpPr>
        <p:spPr>
          <a:xfrm>
            <a:off x="2189408" y="1825625"/>
            <a:ext cx="9164392" cy="4351338"/>
          </a:xfrm>
        </p:spPr>
        <p:txBody>
          <a:bodyPr/>
          <a:lstStyle/>
          <a:p>
            <a:pPr marL="742950" indent="-742950">
              <a:buAutoNum type="arabicPeriod"/>
            </a:pPr>
            <a:r>
              <a:rPr lang="nl-NL" dirty="0"/>
              <a:t>Van het gekozen spel, schrijf in kernwoorden op welke elementen van het spel het spel in jullie ogen goed/geweldig/aantrekkelijk/uitdagend/voor herhaling vatbaar maken.</a:t>
            </a:r>
          </a:p>
          <a:p>
            <a:pPr marL="742950" indent="-742950">
              <a:buAutoNum type="arabicPeriod"/>
            </a:pPr>
            <a:endParaRPr lang="nl-NL" dirty="0"/>
          </a:p>
          <a:p>
            <a:pPr marL="0" indent="0">
              <a:buNone/>
            </a:pPr>
            <a:endParaRPr lang="nl-NL" dirty="0"/>
          </a:p>
        </p:txBody>
      </p:sp>
    </p:spTree>
    <p:extLst>
      <p:ext uri="{BB962C8B-B14F-4D97-AF65-F5344CB8AC3E}">
        <p14:creationId xmlns:p14="http://schemas.microsoft.com/office/powerpoint/2010/main" val="43904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spelelementen </a:t>
            </a:r>
          </a:p>
        </p:txBody>
      </p:sp>
      <p:sp>
        <p:nvSpPr>
          <p:cNvPr id="3" name="Content Placeholder 2"/>
          <p:cNvSpPr>
            <a:spLocks noGrp="1"/>
          </p:cNvSpPr>
          <p:nvPr>
            <p:ph idx="1"/>
          </p:nvPr>
        </p:nvSpPr>
        <p:spPr>
          <a:xfrm>
            <a:off x="2189408" y="1825625"/>
            <a:ext cx="9164392" cy="4351338"/>
          </a:xfrm>
        </p:spPr>
        <p:txBody>
          <a:bodyPr numCol="2">
            <a:normAutofit fontScale="85000" lnSpcReduction="20000"/>
          </a:bodyPr>
          <a:lstStyle/>
          <a:p>
            <a:pPr>
              <a:lnSpc>
                <a:spcPct val="110000"/>
              </a:lnSpc>
            </a:pPr>
            <a:r>
              <a:rPr lang="nl-NL" dirty="0"/>
              <a:t>Anticipation</a:t>
            </a:r>
          </a:p>
          <a:p>
            <a:pPr>
              <a:lnSpc>
                <a:spcPct val="110000"/>
              </a:lnSpc>
            </a:pPr>
            <a:r>
              <a:rPr lang="nl-NL" dirty="0"/>
              <a:t>Delight in Another’s Misfortune</a:t>
            </a:r>
          </a:p>
          <a:p>
            <a:pPr>
              <a:lnSpc>
                <a:spcPct val="110000"/>
              </a:lnSpc>
            </a:pPr>
            <a:r>
              <a:rPr lang="nl-NL" dirty="0"/>
              <a:t>Gift giving</a:t>
            </a:r>
          </a:p>
          <a:p>
            <a:pPr>
              <a:lnSpc>
                <a:spcPct val="110000"/>
              </a:lnSpc>
            </a:pPr>
            <a:r>
              <a:rPr lang="nl-NL" dirty="0"/>
              <a:t>Humor</a:t>
            </a:r>
          </a:p>
          <a:p>
            <a:pPr>
              <a:lnSpc>
                <a:spcPct val="110000"/>
              </a:lnSpc>
            </a:pPr>
            <a:r>
              <a:rPr lang="nl-NL" dirty="0"/>
              <a:t>Possibility</a:t>
            </a:r>
          </a:p>
          <a:p>
            <a:pPr>
              <a:lnSpc>
                <a:spcPct val="110000"/>
              </a:lnSpc>
            </a:pPr>
            <a:r>
              <a:rPr lang="nl-NL" dirty="0"/>
              <a:t>Pride in an Accomplishment</a:t>
            </a:r>
          </a:p>
          <a:p>
            <a:pPr>
              <a:lnSpc>
                <a:spcPct val="110000"/>
              </a:lnSpc>
            </a:pPr>
            <a:endParaRPr lang="nl-NL" dirty="0"/>
          </a:p>
          <a:p>
            <a:pPr>
              <a:lnSpc>
                <a:spcPct val="110000"/>
              </a:lnSpc>
            </a:pPr>
            <a:endParaRPr lang="nl-NL" dirty="0"/>
          </a:p>
          <a:p>
            <a:pPr>
              <a:lnSpc>
                <a:spcPct val="110000"/>
              </a:lnSpc>
            </a:pPr>
            <a:endParaRPr lang="nl-NL" dirty="0"/>
          </a:p>
          <a:p>
            <a:pPr>
              <a:lnSpc>
                <a:spcPct val="110000"/>
              </a:lnSpc>
            </a:pPr>
            <a:r>
              <a:rPr lang="nl-NL" dirty="0"/>
              <a:t>Purification</a:t>
            </a:r>
          </a:p>
          <a:p>
            <a:pPr>
              <a:lnSpc>
                <a:spcPct val="110000"/>
              </a:lnSpc>
            </a:pPr>
            <a:r>
              <a:rPr lang="nl-NL" dirty="0"/>
              <a:t>Surprise</a:t>
            </a:r>
          </a:p>
          <a:p>
            <a:pPr>
              <a:lnSpc>
                <a:spcPct val="110000"/>
              </a:lnSpc>
            </a:pPr>
            <a:r>
              <a:rPr lang="nl-NL" dirty="0"/>
              <a:t>Thrill</a:t>
            </a:r>
          </a:p>
          <a:p>
            <a:pPr>
              <a:lnSpc>
                <a:spcPct val="110000"/>
              </a:lnSpc>
            </a:pPr>
            <a:r>
              <a:rPr lang="nl-NL" dirty="0"/>
              <a:t>Triumph over Adversity</a:t>
            </a:r>
          </a:p>
          <a:p>
            <a:pPr>
              <a:lnSpc>
                <a:spcPct val="110000"/>
              </a:lnSpc>
            </a:pPr>
            <a:r>
              <a:rPr lang="nl-NL" dirty="0"/>
              <a:t>Wonder</a:t>
            </a:r>
          </a:p>
          <a:p>
            <a:pPr marL="0" indent="0">
              <a:lnSpc>
                <a:spcPct val="110000"/>
              </a:lnSpc>
              <a:buNone/>
            </a:pPr>
            <a:endParaRPr lang="nl-NL" dirty="0"/>
          </a:p>
          <a:p>
            <a:pPr marL="0" indent="0">
              <a:lnSpc>
                <a:spcPct val="110000"/>
              </a:lnSpc>
              <a:buNone/>
            </a:pPr>
            <a:r>
              <a:rPr lang="nl-NL" dirty="0"/>
              <a:t>(Jesse Schell, </a:t>
            </a:r>
            <a:r>
              <a:rPr lang="nl-NL" i="1" dirty="0"/>
              <a:t>The Art of Game Design</a:t>
            </a:r>
            <a:r>
              <a:rPr lang="nl-NL" dirty="0"/>
              <a:t>, 2014) </a:t>
            </a:r>
            <a:endParaRPr lang="nl-NL" sz="1100"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47207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Spelers</a:t>
            </a:r>
          </a:p>
        </p:txBody>
      </p:sp>
      <p:sp>
        <p:nvSpPr>
          <p:cNvPr id="3" name="Content Placeholder 2"/>
          <p:cNvSpPr>
            <a:spLocks noGrp="1"/>
          </p:cNvSpPr>
          <p:nvPr>
            <p:ph idx="1"/>
          </p:nvPr>
        </p:nvSpPr>
        <p:spPr>
          <a:xfrm>
            <a:off x="2189407" y="1825624"/>
            <a:ext cx="10002593" cy="4707697"/>
          </a:xfrm>
        </p:spPr>
        <p:txBody>
          <a:bodyPr numCol="1">
            <a:normAutofit/>
          </a:bodyPr>
          <a:lstStyle/>
          <a:p>
            <a:pPr marL="0" indent="0">
              <a:lnSpc>
                <a:spcPct val="110000"/>
              </a:lnSpc>
              <a:buNone/>
            </a:pPr>
            <a:r>
              <a:rPr lang="nl-NL" dirty="0"/>
              <a:t>Onderzoek naar motivatie van spelers:</a:t>
            </a:r>
          </a:p>
          <a:p>
            <a:r>
              <a:rPr lang="nl-NL" dirty="0"/>
              <a:t>Spelertype: 	</a:t>
            </a:r>
          </a:p>
          <a:p>
            <a:endParaRPr lang="nl-NL" dirty="0"/>
          </a:p>
          <a:p>
            <a:pPr marL="0" indent="0">
              <a:buNone/>
            </a:pPr>
            <a:r>
              <a:rPr lang="nl-NL" dirty="0"/>
              <a:t>		- Killer</a:t>
            </a:r>
          </a:p>
          <a:p>
            <a:pPr marL="0" indent="0">
              <a:buNone/>
            </a:pPr>
            <a:r>
              <a:rPr lang="nl-NL" dirty="0"/>
              <a:t>		- </a:t>
            </a:r>
            <a:r>
              <a:rPr lang="nl-NL" dirty="0" err="1"/>
              <a:t>Socializer</a:t>
            </a:r>
            <a:endParaRPr lang="nl-NL" dirty="0"/>
          </a:p>
          <a:p>
            <a:pPr marL="0" indent="0">
              <a:buNone/>
            </a:pPr>
            <a:r>
              <a:rPr lang="nl-NL" dirty="0"/>
              <a:t>		- </a:t>
            </a:r>
            <a:r>
              <a:rPr lang="nl-NL" dirty="0" err="1"/>
              <a:t>Achiever</a:t>
            </a:r>
            <a:r>
              <a:rPr lang="nl-NL" dirty="0"/>
              <a:t> </a:t>
            </a:r>
          </a:p>
          <a:p>
            <a:pPr marL="0" indent="0">
              <a:buNone/>
            </a:pPr>
            <a:r>
              <a:rPr lang="nl-NL" dirty="0"/>
              <a:t>		- Explorer</a:t>
            </a:r>
          </a:p>
          <a:p>
            <a:pPr marL="0" indent="0">
              <a:buNone/>
            </a:pPr>
            <a:r>
              <a:rPr lang="nl-NL" dirty="0"/>
              <a:t>			    	       (Bartle’s </a:t>
            </a:r>
            <a:r>
              <a:rPr lang="nl-NL" i="1" dirty="0"/>
              <a:t>Taxonomy of Player Types</a:t>
            </a:r>
            <a:r>
              <a:rPr lang="nl-NL" dirty="0"/>
              <a: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7743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Spelers</a:t>
            </a:r>
          </a:p>
        </p:txBody>
      </p:sp>
      <p:sp>
        <p:nvSpPr>
          <p:cNvPr id="3" name="Content Placeholder 2"/>
          <p:cNvSpPr>
            <a:spLocks noGrp="1"/>
          </p:cNvSpPr>
          <p:nvPr>
            <p:ph idx="1"/>
          </p:nvPr>
        </p:nvSpPr>
        <p:spPr>
          <a:xfrm>
            <a:off x="2189407" y="1825624"/>
            <a:ext cx="10002593" cy="4707697"/>
          </a:xfrm>
        </p:spPr>
        <p:txBody>
          <a:bodyPr numCol="1">
            <a:normAutofit/>
          </a:bodyPr>
          <a:lstStyle/>
          <a:p>
            <a:pPr marL="0" indent="0">
              <a:lnSpc>
                <a:spcPct val="110000"/>
              </a:lnSpc>
              <a:buNone/>
            </a:pPr>
            <a:r>
              <a:rPr lang="nl-NL" dirty="0"/>
              <a:t>Onderzoek naar motivatie van spelers: </a:t>
            </a:r>
          </a:p>
          <a:p>
            <a:r>
              <a:rPr lang="nl-NL" dirty="0"/>
              <a:t>Geslacht:	</a:t>
            </a:r>
            <a:r>
              <a:rPr lang="nl-NL" b="1" u="sng" dirty="0"/>
              <a:t>Man:</a:t>
            </a:r>
            <a:r>
              <a:rPr lang="nl-NL" b="1" dirty="0"/>
              <a:t>			Vrouw</a:t>
            </a:r>
          </a:p>
          <a:p>
            <a:pPr marL="0" indent="0">
              <a:buNone/>
            </a:pPr>
            <a:r>
              <a:rPr lang="nl-NL" dirty="0"/>
              <a:t>		- Mastery		- Emotion</a:t>
            </a:r>
          </a:p>
          <a:p>
            <a:pPr marL="0" indent="0">
              <a:buNone/>
            </a:pPr>
            <a:r>
              <a:rPr lang="nl-NL" dirty="0"/>
              <a:t>		- Competition	- Real World</a:t>
            </a:r>
          </a:p>
          <a:p>
            <a:pPr marL="0" indent="0">
              <a:buNone/>
            </a:pPr>
            <a:r>
              <a:rPr lang="nl-NL" dirty="0"/>
              <a:t>		- Destruction	- Nurturing</a:t>
            </a:r>
          </a:p>
          <a:p>
            <a:pPr marL="0" indent="0">
              <a:buNone/>
            </a:pPr>
            <a:r>
              <a:rPr lang="nl-NL" dirty="0"/>
              <a:t>		- Spatial Puzzles	- Dialog and Verbal Puzzles</a:t>
            </a:r>
          </a:p>
          <a:p>
            <a:pPr marL="0" indent="0">
              <a:buNone/>
            </a:pPr>
            <a:r>
              <a:rPr lang="nl-NL" dirty="0"/>
              <a:t>		- Trail &amp; Error	- Learning by Example</a:t>
            </a:r>
          </a:p>
          <a:p>
            <a:pPr marL="0" indent="0">
              <a:buNone/>
            </a:pPr>
            <a:r>
              <a:rPr lang="nl-NL" sz="2800" dirty="0"/>
              <a:t>			   (Nordvik en Amponsah, 1998)</a:t>
            </a:r>
            <a:endParaRPr lang="nl-NL" sz="1400" i="1"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29022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spelelementen (3)</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endParaRPr lang="nl-NL" dirty="0"/>
          </a:p>
        </p:txBody>
      </p:sp>
      <p:pic>
        <p:nvPicPr>
          <p:cNvPr id="2050" name="Picture 2" descr="Afbeeldingsresultaat voor you kai chou">
            <a:extLst>
              <a:ext uri="{FF2B5EF4-FFF2-40B4-BE49-F238E27FC236}">
                <a16:creationId xmlns:a16="http://schemas.microsoft.com/office/drawing/2014/main" id="{D6307C77-C0D4-4C16-BB4A-91529B44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540" y="1678316"/>
            <a:ext cx="7686261" cy="464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651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Words>
  <Application>Microsoft Office PowerPoint</Application>
  <PresentationFormat>Breedbeeld</PresentationFormat>
  <Paragraphs>122</Paragraphs>
  <Slides>23</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Calibri</vt:lpstr>
      <vt:lpstr>Calibri Light</vt:lpstr>
      <vt:lpstr>Office Theme</vt:lpstr>
      <vt:lpstr>Historische spellen </vt:lpstr>
      <vt:lpstr>Homo Ludens</vt:lpstr>
      <vt:lpstr>Homo Ludens</vt:lpstr>
      <vt:lpstr>Spellen</vt:lpstr>
      <vt:lpstr>Spelelementen</vt:lpstr>
      <vt:lpstr>Onderzoek naar spelelementen </vt:lpstr>
      <vt:lpstr>Onderzoek naar Spelers</vt:lpstr>
      <vt:lpstr>Onderzoek naar Spelers</vt:lpstr>
      <vt:lpstr>Onderzoek naar spelelementen (3)</vt:lpstr>
      <vt:lpstr>Het Octalysis Framework</vt:lpstr>
      <vt:lpstr>8 Core drives of Gamification</vt:lpstr>
      <vt:lpstr>8 Core drives of Gamification</vt:lpstr>
      <vt:lpstr>8 Core drives of Gamification</vt:lpstr>
      <vt:lpstr>8 Core drives of Gamification</vt:lpstr>
      <vt:lpstr>8 Core drives of Gamification</vt:lpstr>
      <vt:lpstr>8 Core drives of Gamification</vt:lpstr>
      <vt:lpstr>8 Core drives of Gamification</vt:lpstr>
      <vt:lpstr>8 Core drives of Gamification</vt:lpstr>
      <vt:lpstr>Octalysis</vt:lpstr>
      <vt:lpstr>Serious Gaming</vt:lpstr>
      <vt:lpstr>Serious Gaming</vt:lpstr>
      <vt:lpstr>Serious Gaming</vt:lpstr>
      <vt:lpstr>Actief Historisch Denken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Koen Henskens</dc:creator>
  <cp:lastModifiedBy>Koen Henskens</cp:lastModifiedBy>
  <cp:revision>50</cp:revision>
  <dcterms:created xsi:type="dcterms:W3CDTF">2016-11-03T20:00:48Z</dcterms:created>
  <dcterms:modified xsi:type="dcterms:W3CDTF">2024-04-10T12:13:18Z</dcterms:modified>
</cp:coreProperties>
</file>