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265" r:id="rId3"/>
    <p:sldId id="296" r:id="rId4"/>
    <p:sldId id="258" r:id="rId5"/>
    <p:sldId id="259" r:id="rId6"/>
    <p:sldId id="295" r:id="rId7"/>
    <p:sldId id="297" r:id="rId8"/>
    <p:sldId id="260" r:id="rId9"/>
    <p:sldId id="298" r:id="rId10"/>
    <p:sldId id="299" r:id="rId11"/>
    <p:sldId id="301" r:id="rId12"/>
    <p:sldId id="300" r:id="rId13"/>
    <p:sldId id="327" r:id="rId14"/>
    <p:sldId id="302" r:id="rId15"/>
    <p:sldId id="303" r:id="rId16"/>
    <p:sldId id="305" r:id="rId17"/>
    <p:sldId id="306" r:id="rId18"/>
    <p:sldId id="307" r:id="rId19"/>
    <p:sldId id="308" r:id="rId20"/>
    <p:sldId id="309" r:id="rId21"/>
    <p:sldId id="310" r:id="rId22"/>
    <p:sldId id="311" r:id="rId23"/>
    <p:sldId id="312" r:id="rId24"/>
    <p:sldId id="329" r:id="rId25"/>
    <p:sldId id="328" r:id="rId26"/>
    <p:sldId id="313" r:id="rId27"/>
    <p:sldId id="314" r:id="rId28"/>
    <p:sldId id="316" r:id="rId29"/>
    <p:sldId id="317" r:id="rId30"/>
    <p:sldId id="315" r:id="rId31"/>
    <p:sldId id="318" r:id="rId32"/>
    <p:sldId id="319" r:id="rId33"/>
    <p:sldId id="320" r:id="rId34"/>
    <p:sldId id="321" r:id="rId35"/>
    <p:sldId id="322" r:id="rId36"/>
    <p:sldId id="323" r:id="rId37"/>
    <p:sldId id="325" r:id="rId38"/>
    <p:sldId id="324" r:id="rId39"/>
    <p:sldId id="326" r:id="rId40"/>
    <p:sldId id="294" r:id="rId41"/>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C672B2-D24C-4DB9-95D9-7C0719139283}" v="31" dt="2023-04-14T06:36:22.7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81" d="100"/>
          <a:sy n="81" d="100"/>
        </p:scale>
        <p:origin x="75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oen Henskens" userId="9b17f421-6fdc-4ef5-bfd4-382527b32d66" providerId="ADAL" clId="{EFC672B2-D24C-4DB9-95D9-7C0719139283}"/>
    <pc:docChg chg="custSel addSld delSld modSld">
      <pc:chgData name="Koen Henskens" userId="9b17f421-6fdc-4ef5-bfd4-382527b32d66" providerId="ADAL" clId="{EFC672B2-D24C-4DB9-95D9-7C0719139283}" dt="2023-04-14T06:36:22.775" v="448" actId="1076"/>
      <pc:docMkLst>
        <pc:docMk/>
      </pc:docMkLst>
      <pc:sldChg chg="modSp mod">
        <pc:chgData name="Koen Henskens" userId="9b17f421-6fdc-4ef5-bfd4-382527b32d66" providerId="ADAL" clId="{EFC672B2-D24C-4DB9-95D9-7C0719139283}" dt="2023-04-14T06:31:35.158" v="438" actId="20577"/>
        <pc:sldMkLst>
          <pc:docMk/>
          <pc:sldMk cId="1327480343" sldId="256"/>
        </pc:sldMkLst>
        <pc:spChg chg="mod">
          <ac:chgData name="Koen Henskens" userId="9b17f421-6fdc-4ef5-bfd4-382527b32d66" providerId="ADAL" clId="{EFC672B2-D24C-4DB9-95D9-7C0719139283}" dt="2023-04-14T06:31:35.158" v="438" actId="20577"/>
          <ac:spMkLst>
            <pc:docMk/>
            <pc:sldMk cId="1327480343" sldId="256"/>
            <ac:spMk id="3" creationId="{00000000-0000-0000-0000-000000000000}"/>
          </ac:spMkLst>
        </pc:spChg>
      </pc:sldChg>
      <pc:sldChg chg="modSp mod">
        <pc:chgData name="Koen Henskens" userId="9b17f421-6fdc-4ef5-bfd4-382527b32d66" providerId="ADAL" clId="{EFC672B2-D24C-4DB9-95D9-7C0719139283}" dt="2023-04-14T06:25:15.755" v="340" actId="2711"/>
        <pc:sldMkLst>
          <pc:docMk/>
          <pc:sldMk cId="2157378971" sldId="297"/>
        </pc:sldMkLst>
        <pc:spChg chg="mod">
          <ac:chgData name="Koen Henskens" userId="9b17f421-6fdc-4ef5-bfd4-382527b32d66" providerId="ADAL" clId="{EFC672B2-D24C-4DB9-95D9-7C0719139283}" dt="2023-04-14T06:25:15.755" v="340" actId="2711"/>
          <ac:spMkLst>
            <pc:docMk/>
            <pc:sldMk cId="2157378971" sldId="297"/>
            <ac:spMk id="3" creationId="{00000000-0000-0000-0000-000000000000}"/>
          </ac:spMkLst>
        </pc:spChg>
      </pc:sldChg>
      <pc:sldChg chg="modSp mod">
        <pc:chgData name="Koen Henskens" userId="9b17f421-6fdc-4ef5-bfd4-382527b32d66" providerId="ADAL" clId="{EFC672B2-D24C-4DB9-95D9-7C0719139283}" dt="2023-04-14T06:14:41.105" v="188" actId="20577"/>
        <pc:sldMkLst>
          <pc:docMk/>
          <pc:sldMk cId="77431042" sldId="300"/>
        </pc:sldMkLst>
        <pc:spChg chg="mod">
          <ac:chgData name="Koen Henskens" userId="9b17f421-6fdc-4ef5-bfd4-382527b32d66" providerId="ADAL" clId="{EFC672B2-D24C-4DB9-95D9-7C0719139283}" dt="2023-04-14T06:14:41.105" v="188" actId="20577"/>
          <ac:spMkLst>
            <pc:docMk/>
            <pc:sldMk cId="77431042" sldId="300"/>
            <ac:spMk id="3" creationId="{00000000-0000-0000-0000-000000000000}"/>
          </ac:spMkLst>
        </pc:spChg>
      </pc:sldChg>
      <pc:sldChg chg="del">
        <pc:chgData name="Koen Henskens" userId="9b17f421-6fdc-4ef5-bfd4-382527b32d66" providerId="ADAL" clId="{EFC672B2-D24C-4DB9-95D9-7C0719139283}" dt="2023-04-14T06:25:46.847" v="341" actId="47"/>
        <pc:sldMkLst>
          <pc:docMk/>
          <pc:sldMk cId="2099780445" sldId="304"/>
        </pc:sldMkLst>
      </pc:sldChg>
      <pc:sldChg chg="addSp delSp modSp mod">
        <pc:chgData name="Koen Henskens" userId="9b17f421-6fdc-4ef5-bfd4-382527b32d66" providerId="ADAL" clId="{EFC672B2-D24C-4DB9-95D9-7C0719139283}" dt="2023-04-14T06:36:22.775" v="448" actId="1076"/>
        <pc:sldMkLst>
          <pc:docMk/>
          <pc:sldMk cId="1831340510" sldId="307"/>
        </pc:sldMkLst>
        <pc:spChg chg="mod">
          <ac:chgData name="Koen Henskens" userId="9b17f421-6fdc-4ef5-bfd4-382527b32d66" providerId="ADAL" clId="{EFC672B2-D24C-4DB9-95D9-7C0719139283}" dt="2023-04-14T06:28:51.157" v="348" actId="6549"/>
          <ac:spMkLst>
            <pc:docMk/>
            <pc:sldMk cId="1831340510" sldId="307"/>
            <ac:spMk id="3" creationId="{00000000-0000-0000-0000-000000000000}"/>
          </ac:spMkLst>
        </pc:spChg>
        <pc:picChg chg="add del">
          <ac:chgData name="Koen Henskens" userId="9b17f421-6fdc-4ef5-bfd4-382527b32d66" providerId="ADAL" clId="{EFC672B2-D24C-4DB9-95D9-7C0719139283}" dt="2023-04-14T06:34:01.215" v="441" actId="478"/>
          <ac:picMkLst>
            <pc:docMk/>
            <pc:sldMk cId="1831340510" sldId="307"/>
            <ac:picMk id="6146" creationId="{271BF9B8-C708-E406-491A-5F96336ADEC8}"/>
          </ac:picMkLst>
        </pc:picChg>
        <pc:picChg chg="add del">
          <ac:chgData name="Koen Henskens" userId="9b17f421-6fdc-4ef5-bfd4-382527b32d66" providerId="ADAL" clId="{EFC672B2-D24C-4DB9-95D9-7C0719139283}" dt="2023-04-14T06:34:20.522" v="443" actId="478"/>
          <ac:picMkLst>
            <pc:docMk/>
            <pc:sldMk cId="1831340510" sldId="307"/>
            <ac:picMk id="6148" creationId="{2D369DBE-2AC9-B89F-511D-9C1D8B548CE7}"/>
          </ac:picMkLst>
        </pc:picChg>
        <pc:picChg chg="add mod">
          <ac:chgData name="Koen Henskens" userId="9b17f421-6fdc-4ef5-bfd4-382527b32d66" providerId="ADAL" clId="{EFC672B2-D24C-4DB9-95D9-7C0719139283}" dt="2023-04-14T06:36:22.775" v="448" actId="1076"/>
          <ac:picMkLst>
            <pc:docMk/>
            <pc:sldMk cId="1831340510" sldId="307"/>
            <ac:picMk id="6150" creationId="{1FC229FC-F7EE-D444-A5D0-CC7F1B8899BF}"/>
          </ac:picMkLst>
        </pc:picChg>
        <pc:picChg chg="del">
          <ac:chgData name="Koen Henskens" userId="9b17f421-6fdc-4ef5-bfd4-382527b32d66" providerId="ADAL" clId="{EFC672B2-D24C-4DB9-95D9-7C0719139283}" dt="2023-04-14T06:33:58.767" v="439" actId="478"/>
          <ac:picMkLst>
            <pc:docMk/>
            <pc:sldMk cId="1831340510" sldId="307"/>
            <ac:picMk id="11268" creationId="{E77BC0D6-A62F-4BBF-8526-9AF8CD597A6B}"/>
          </ac:picMkLst>
        </pc:picChg>
      </pc:sldChg>
      <pc:sldChg chg="addSp modSp mod">
        <pc:chgData name="Koen Henskens" userId="9b17f421-6fdc-4ef5-bfd4-382527b32d66" providerId="ADAL" clId="{EFC672B2-D24C-4DB9-95D9-7C0719139283}" dt="2023-04-14T06:28:00.544" v="347" actId="1076"/>
        <pc:sldMkLst>
          <pc:docMk/>
          <pc:sldMk cId="1455005315" sldId="308"/>
        </pc:sldMkLst>
        <pc:picChg chg="mod">
          <ac:chgData name="Koen Henskens" userId="9b17f421-6fdc-4ef5-bfd4-382527b32d66" providerId="ADAL" clId="{EFC672B2-D24C-4DB9-95D9-7C0719139283}" dt="2023-04-14T06:26:52.756" v="343" actId="1076"/>
          <ac:picMkLst>
            <pc:docMk/>
            <pc:sldMk cId="1455005315" sldId="308"/>
            <ac:picMk id="4" creationId="{B7242CC4-EFFA-474D-B81D-F4D93F2939AC}"/>
          </ac:picMkLst>
        </pc:picChg>
        <pc:picChg chg="add mod">
          <ac:chgData name="Koen Henskens" userId="9b17f421-6fdc-4ef5-bfd4-382527b32d66" providerId="ADAL" clId="{EFC672B2-D24C-4DB9-95D9-7C0719139283}" dt="2023-04-14T06:28:00.544" v="347" actId="1076"/>
          <ac:picMkLst>
            <pc:docMk/>
            <pc:sldMk cId="1455005315" sldId="308"/>
            <ac:picMk id="3074" creationId="{88A4E18E-EB40-C62D-99D7-CF56F9EC58C9}"/>
          </ac:picMkLst>
        </pc:picChg>
        <pc:picChg chg="mod">
          <ac:chgData name="Koen Henskens" userId="9b17f421-6fdc-4ef5-bfd4-382527b32d66" providerId="ADAL" clId="{EFC672B2-D24C-4DB9-95D9-7C0719139283}" dt="2023-04-14T06:26:49.480" v="342" actId="1076"/>
          <ac:picMkLst>
            <pc:docMk/>
            <pc:sldMk cId="1455005315" sldId="308"/>
            <ac:picMk id="10242" creationId="{8783E046-18A6-4072-AA3D-E8ADF161F6E2}"/>
          </ac:picMkLst>
        </pc:picChg>
      </pc:sldChg>
      <pc:sldChg chg="addSp delSp">
        <pc:chgData name="Koen Henskens" userId="9b17f421-6fdc-4ef5-bfd4-382527b32d66" providerId="ADAL" clId="{EFC672B2-D24C-4DB9-95D9-7C0719139283}" dt="2023-04-14T06:29:38.481" v="351" actId="478"/>
        <pc:sldMkLst>
          <pc:docMk/>
          <pc:sldMk cId="2764352433" sldId="312"/>
        </pc:sldMkLst>
        <pc:picChg chg="add del">
          <ac:chgData name="Koen Henskens" userId="9b17f421-6fdc-4ef5-bfd4-382527b32d66" providerId="ADAL" clId="{EFC672B2-D24C-4DB9-95D9-7C0719139283}" dt="2023-04-14T06:29:38.481" v="351" actId="478"/>
          <ac:picMkLst>
            <pc:docMk/>
            <pc:sldMk cId="2764352433" sldId="312"/>
            <ac:picMk id="5122" creationId="{540C261A-380B-581B-054F-F74E39B9B820}"/>
          </ac:picMkLst>
        </pc:picChg>
      </pc:sldChg>
      <pc:sldChg chg="delSp modSp add mod">
        <pc:chgData name="Koen Henskens" userId="9b17f421-6fdc-4ef5-bfd4-382527b32d66" providerId="ADAL" clId="{EFC672B2-D24C-4DB9-95D9-7C0719139283}" dt="2023-04-13T22:07:44.923" v="145" actId="20577"/>
        <pc:sldMkLst>
          <pc:docMk/>
          <pc:sldMk cId="325424420" sldId="326"/>
        </pc:sldMkLst>
        <pc:spChg chg="mod">
          <ac:chgData name="Koen Henskens" userId="9b17f421-6fdc-4ef5-bfd4-382527b32d66" providerId="ADAL" clId="{EFC672B2-D24C-4DB9-95D9-7C0719139283}" dt="2023-04-13T22:05:07.635" v="20" actId="20577"/>
          <ac:spMkLst>
            <pc:docMk/>
            <pc:sldMk cId="325424420" sldId="326"/>
            <ac:spMk id="2" creationId="{00000000-0000-0000-0000-000000000000}"/>
          </ac:spMkLst>
        </pc:spChg>
        <pc:spChg chg="mod">
          <ac:chgData name="Koen Henskens" userId="9b17f421-6fdc-4ef5-bfd4-382527b32d66" providerId="ADAL" clId="{EFC672B2-D24C-4DB9-95D9-7C0719139283}" dt="2023-04-13T22:07:44.923" v="145" actId="20577"/>
          <ac:spMkLst>
            <pc:docMk/>
            <pc:sldMk cId="325424420" sldId="326"/>
            <ac:spMk id="3" creationId="{00000000-0000-0000-0000-000000000000}"/>
          </ac:spMkLst>
        </pc:spChg>
        <pc:spChg chg="del mod">
          <ac:chgData name="Koen Henskens" userId="9b17f421-6fdc-4ef5-bfd4-382527b32d66" providerId="ADAL" clId="{EFC672B2-D24C-4DB9-95D9-7C0719139283}" dt="2023-04-13T22:05:15.631" v="22" actId="478"/>
          <ac:spMkLst>
            <pc:docMk/>
            <pc:sldMk cId="325424420" sldId="326"/>
            <ac:spMk id="4" creationId="{D0571CA4-D0E6-1B57-9259-0CEDD13FFE1D}"/>
          </ac:spMkLst>
        </pc:spChg>
      </pc:sldChg>
      <pc:sldChg chg="modSp add mod">
        <pc:chgData name="Koen Henskens" userId="9b17f421-6fdc-4ef5-bfd4-382527b32d66" providerId="ADAL" clId="{EFC672B2-D24C-4DB9-95D9-7C0719139283}" dt="2023-04-14T06:13:45.114" v="158" actId="6549"/>
        <pc:sldMkLst>
          <pc:docMk/>
          <pc:sldMk cId="3290227976" sldId="327"/>
        </pc:sldMkLst>
        <pc:spChg chg="mod">
          <ac:chgData name="Koen Henskens" userId="9b17f421-6fdc-4ef5-bfd4-382527b32d66" providerId="ADAL" clId="{EFC672B2-D24C-4DB9-95D9-7C0719139283}" dt="2023-04-14T06:13:45.114" v="158" actId="6549"/>
          <ac:spMkLst>
            <pc:docMk/>
            <pc:sldMk cId="3290227976" sldId="327"/>
            <ac:spMk id="3" creationId="{00000000-0000-0000-0000-000000000000}"/>
          </ac:spMkLst>
        </pc:spChg>
      </pc:sldChg>
      <pc:sldChg chg="modSp add mod">
        <pc:chgData name="Koen Henskens" userId="9b17f421-6fdc-4ef5-bfd4-382527b32d66" providerId="ADAL" clId="{EFC672B2-D24C-4DB9-95D9-7C0719139283}" dt="2023-04-14T06:22:22.186" v="315" actId="20577"/>
        <pc:sldMkLst>
          <pc:docMk/>
          <pc:sldMk cId="3415221374" sldId="328"/>
        </pc:sldMkLst>
        <pc:spChg chg="mod">
          <ac:chgData name="Koen Henskens" userId="9b17f421-6fdc-4ef5-bfd4-382527b32d66" providerId="ADAL" clId="{EFC672B2-D24C-4DB9-95D9-7C0719139283}" dt="2023-04-14T06:22:22.186" v="315" actId="20577"/>
          <ac:spMkLst>
            <pc:docMk/>
            <pc:sldMk cId="3415221374" sldId="328"/>
            <ac:spMk id="3" creationId="{00000000-0000-0000-0000-000000000000}"/>
          </ac:spMkLst>
        </pc:spChg>
      </pc:sldChg>
      <pc:sldChg chg="delSp modSp add mod">
        <pc:chgData name="Koen Henskens" userId="9b17f421-6fdc-4ef5-bfd4-382527b32d66" providerId="ADAL" clId="{EFC672B2-D24C-4DB9-95D9-7C0719139283}" dt="2023-04-14T06:30:14.958" v="367" actId="1076"/>
        <pc:sldMkLst>
          <pc:docMk/>
          <pc:sldMk cId="3360196167" sldId="329"/>
        </pc:sldMkLst>
        <pc:spChg chg="mod">
          <ac:chgData name="Koen Henskens" userId="9b17f421-6fdc-4ef5-bfd4-382527b32d66" providerId="ADAL" clId="{EFC672B2-D24C-4DB9-95D9-7C0719139283}" dt="2023-04-14T06:29:48.124" v="360" actId="20577"/>
          <ac:spMkLst>
            <pc:docMk/>
            <pc:sldMk cId="3360196167" sldId="329"/>
            <ac:spMk id="2" creationId="{00000000-0000-0000-0000-000000000000}"/>
          </ac:spMkLst>
        </pc:spChg>
        <pc:spChg chg="mod">
          <ac:chgData name="Koen Henskens" userId="9b17f421-6fdc-4ef5-bfd4-382527b32d66" providerId="ADAL" clId="{EFC672B2-D24C-4DB9-95D9-7C0719139283}" dt="2023-04-14T06:29:52.666" v="361" actId="6549"/>
          <ac:spMkLst>
            <pc:docMk/>
            <pc:sldMk cId="3360196167" sldId="329"/>
            <ac:spMk id="3" creationId="{00000000-0000-0000-0000-000000000000}"/>
          </ac:spMkLst>
        </pc:spChg>
        <pc:picChg chg="mod">
          <ac:chgData name="Koen Henskens" userId="9b17f421-6fdc-4ef5-bfd4-382527b32d66" providerId="ADAL" clId="{EFC672B2-D24C-4DB9-95D9-7C0719139283}" dt="2023-04-14T06:30:14.958" v="367" actId="1076"/>
          <ac:picMkLst>
            <pc:docMk/>
            <pc:sldMk cId="3360196167" sldId="329"/>
            <ac:picMk id="5122" creationId="{540C261A-380B-581B-054F-F74E39B9B820}"/>
          </ac:picMkLst>
        </pc:picChg>
        <pc:picChg chg="del">
          <ac:chgData name="Koen Henskens" userId="9b17f421-6fdc-4ef5-bfd4-382527b32d66" providerId="ADAL" clId="{EFC672B2-D24C-4DB9-95D9-7C0719139283}" dt="2023-04-14T06:29:55.198" v="362" actId="478"/>
          <ac:picMkLst>
            <pc:docMk/>
            <pc:sldMk cId="3360196167" sldId="329"/>
            <ac:picMk id="6146" creationId="{9C2093FE-9A5F-4CA3-9E73-C516E4B475FF}"/>
          </ac:picMkLst>
        </pc:picChg>
        <pc:picChg chg="del">
          <ac:chgData name="Koen Henskens" userId="9b17f421-6fdc-4ef5-bfd4-382527b32d66" providerId="ADAL" clId="{EFC672B2-D24C-4DB9-95D9-7C0719139283}" dt="2023-04-14T06:29:56.523" v="363" actId="478"/>
          <ac:picMkLst>
            <pc:docMk/>
            <pc:sldMk cId="3360196167" sldId="329"/>
            <ac:picMk id="6148" creationId="{86C762ED-4F4A-450D-9794-47FC2203D89F}"/>
          </ac:picMkLst>
        </pc:picChg>
        <pc:picChg chg="del">
          <ac:chgData name="Koen Henskens" userId="9b17f421-6fdc-4ef5-bfd4-382527b32d66" providerId="ADAL" clId="{EFC672B2-D24C-4DB9-95D9-7C0719139283}" dt="2023-04-14T06:29:58.700" v="364" actId="478"/>
          <ac:picMkLst>
            <pc:docMk/>
            <pc:sldMk cId="3360196167" sldId="329"/>
            <ac:picMk id="6150" creationId="{1EFCBB3A-D320-4817-A2A9-15B7E2CAE5C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543F3E-C28A-4A32-B285-C10EBE47FD3C}" type="datetimeFigureOut">
              <a:rPr lang="en-US" smtClean="0"/>
              <a:t>4/13/2023</a:t>
            </a:fld>
            <a:endParaRPr lang="en-US"/>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DFC87F-CDCC-4FA3-BD51-DEC0C739EF02}" type="slidenum">
              <a:rPr lang="en-US" smtClean="0"/>
              <a:t>‹nr.›</a:t>
            </a:fld>
            <a:endParaRPr lang="en-US"/>
          </a:p>
        </p:txBody>
      </p:sp>
    </p:spTree>
    <p:extLst>
      <p:ext uri="{BB962C8B-B14F-4D97-AF65-F5344CB8AC3E}">
        <p14:creationId xmlns:p14="http://schemas.microsoft.com/office/powerpoint/2010/main" val="21060990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fld id="{48DFC87F-CDCC-4FA3-BD51-DEC0C739EF02}" type="slidenum">
              <a:rPr lang="en-US" smtClean="0"/>
              <a:t>16</a:t>
            </a:fld>
            <a:endParaRPr lang="en-US"/>
          </a:p>
        </p:txBody>
      </p:sp>
    </p:spTree>
    <p:extLst>
      <p:ext uri="{BB962C8B-B14F-4D97-AF65-F5344CB8AC3E}">
        <p14:creationId xmlns:p14="http://schemas.microsoft.com/office/powerpoint/2010/main" val="36144814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l-NL"/>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sp>
        <p:nvSpPr>
          <p:cNvPr id="4" name="Date Placeholder 3"/>
          <p:cNvSpPr>
            <a:spLocks noGrp="1"/>
          </p:cNvSpPr>
          <p:nvPr>
            <p:ph type="dt" sz="half" idx="10"/>
          </p:nvPr>
        </p:nvSpPr>
        <p:spPr/>
        <p:txBody>
          <a:bodyPr/>
          <a:lstStyle/>
          <a:p>
            <a:fld id="{7BB89563-4161-406E-89C7-E8D2616DD770}" type="datetimeFigureOut">
              <a:rPr lang="nl-NL" smtClean="0"/>
              <a:t>13-4-2023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2FDDB7AE-994E-45AE-B652-414A03EB8798}" type="slidenum">
              <a:rPr lang="nl-NL" smtClean="0"/>
              <a:t>‹nr.›</a:t>
            </a:fld>
            <a:endParaRPr lang="nl-NL"/>
          </a:p>
        </p:txBody>
      </p:sp>
    </p:spTree>
    <p:extLst>
      <p:ext uri="{BB962C8B-B14F-4D97-AF65-F5344CB8AC3E}">
        <p14:creationId xmlns:p14="http://schemas.microsoft.com/office/powerpoint/2010/main" val="1102700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p:txBody>
          <a:bodyPr/>
          <a:lstStyle/>
          <a:p>
            <a:fld id="{7BB89563-4161-406E-89C7-E8D2616DD770}" type="datetimeFigureOut">
              <a:rPr lang="nl-NL" smtClean="0"/>
              <a:t>13-4-2023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2FDDB7AE-994E-45AE-B652-414A03EB8798}" type="slidenum">
              <a:rPr lang="nl-NL" smtClean="0"/>
              <a:t>‹nr.›</a:t>
            </a:fld>
            <a:endParaRPr lang="nl-NL"/>
          </a:p>
        </p:txBody>
      </p:sp>
    </p:spTree>
    <p:extLst>
      <p:ext uri="{BB962C8B-B14F-4D97-AF65-F5344CB8AC3E}">
        <p14:creationId xmlns:p14="http://schemas.microsoft.com/office/powerpoint/2010/main" val="3377170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nl-NL"/>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p:txBody>
          <a:bodyPr/>
          <a:lstStyle/>
          <a:p>
            <a:fld id="{7BB89563-4161-406E-89C7-E8D2616DD770}" type="datetimeFigureOut">
              <a:rPr lang="nl-NL" smtClean="0"/>
              <a:t>13-4-2023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2FDDB7AE-994E-45AE-B652-414A03EB8798}" type="slidenum">
              <a:rPr lang="nl-NL" smtClean="0"/>
              <a:t>‹nr.›</a:t>
            </a:fld>
            <a:endParaRPr lang="nl-NL"/>
          </a:p>
        </p:txBody>
      </p:sp>
    </p:spTree>
    <p:extLst>
      <p:ext uri="{BB962C8B-B14F-4D97-AF65-F5344CB8AC3E}">
        <p14:creationId xmlns:p14="http://schemas.microsoft.com/office/powerpoint/2010/main" val="3581073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p:txBody>
          <a:bodyPr/>
          <a:lstStyle/>
          <a:p>
            <a:fld id="{7BB89563-4161-406E-89C7-E8D2616DD770}" type="datetimeFigureOut">
              <a:rPr lang="nl-NL" smtClean="0"/>
              <a:t>13-4-2023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2FDDB7AE-994E-45AE-B652-414A03EB8798}" type="slidenum">
              <a:rPr lang="nl-NL" smtClean="0"/>
              <a:t>‹nr.›</a:t>
            </a:fld>
            <a:endParaRPr lang="nl-NL"/>
          </a:p>
        </p:txBody>
      </p:sp>
    </p:spTree>
    <p:extLst>
      <p:ext uri="{BB962C8B-B14F-4D97-AF65-F5344CB8AC3E}">
        <p14:creationId xmlns:p14="http://schemas.microsoft.com/office/powerpoint/2010/main" val="278351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l-NL"/>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B89563-4161-406E-89C7-E8D2616DD770}" type="datetimeFigureOut">
              <a:rPr lang="nl-NL" smtClean="0"/>
              <a:t>13-4-2023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2FDDB7AE-994E-45AE-B652-414A03EB8798}" type="slidenum">
              <a:rPr lang="nl-NL" smtClean="0"/>
              <a:t>‹nr.›</a:t>
            </a:fld>
            <a:endParaRPr lang="nl-NL"/>
          </a:p>
        </p:txBody>
      </p:sp>
    </p:spTree>
    <p:extLst>
      <p:ext uri="{BB962C8B-B14F-4D97-AF65-F5344CB8AC3E}">
        <p14:creationId xmlns:p14="http://schemas.microsoft.com/office/powerpoint/2010/main" val="3225160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Date Placeholder 4"/>
          <p:cNvSpPr>
            <a:spLocks noGrp="1"/>
          </p:cNvSpPr>
          <p:nvPr>
            <p:ph type="dt" sz="half" idx="10"/>
          </p:nvPr>
        </p:nvSpPr>
        <p:spPr/>
        <p:txBody>
          <a:bodyPr/>
          <a:lstStyle/>
          <a:p>
            <a:fld id="{7BB89563-4161-406E-89C7-E8D2616DD770}" type="datetimeFigureOut">
              <a:rPr lang="nl-NL" smtClean="0"/>
              <a:t>13-4-2023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2FDDB7AE-994E-45AE-B652-414A03EB8798}" type="slidenum">
              <a:rPr lang="nl-NL" smtClean="0"/>
              <a:t>‹nr.›</a:t>
            </a:fld>
            <a:endParaRPr lang="nl-NL"/>
          </a:p>
        </p:txBody>
      </p:sp>
    </p:spTree>
    <p:extLst>
      <p:ext uri="{BB962C8B-B14F-4D97-AF65-F5344CB8AC3E}">
        <p14:creationId xmlns:p14="http://schemas.microsoft.com/office/powerpoint/2010/main" val="1950069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nl-NL"/>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Date Placeholder 6"/>
          <p:cNvSpPr>
            <a:spLocks noGrp="1"/>
          </p:cNvSpPr>
          <p:nvPr>
            <p:ph type="dt" sz="half" idx="10"/>
          </p:nvPr>
        </p:nvSpPr>
        <p:spPr/>
        <p:txBody>
          <a:bodyPr/>
          <a:lstStyle/>
          <a:p>
            <a:fld id="{7BB89563-4161-406E-89C7-E8D2616DD770}" type="datetimeFigureOut">
              <a:rPr lang="nl-NL" smtClean="0"/>
              <a:t>13-4-2023</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2FDDB7AE-994E-45AE-B652-414A03EB8798}" type="slidenum">
              <a:rPr lang="nl-NL" smtClean="0"/>
              <a:t>‹nr.›</a:t>
            </a:fld>
            <a:endParaRPr lang="nl-NL"/>
          </a:p>
        </p:txBody>
      </p:sp>
    </p:spTree>
    <p:extLst>
      <p:ext uri="{BB962C8B-B14F-4D97-AF65-F5344CB8AC3E}">
        <p14:creationId xmlns:p14="http://schemas.microsoft.com/office/powerpoint/2010/main" val="29427690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Date Placeholder 2"/>
          <p:cNvSpPr>
            <a:spLocks noGrp="1"/>
          </p:cNvSpPr>
          <p:nvPr>
            <p:ph type="dt" sz="half" idx="10"/>
          </p:nvPr>
        </p:nvSpPr>
        <p:spPr/>
        <p:txBody>
          <a:bodyPr/>
          <a:lstStyle/>
          <a:p>
            <a:fld id="{7BB89563-4161-406E-89C7-E8D2616DD770}" type="datetimeFigureOut">
              <a:rPr lang="nl-NL" smtClean="0"/>
              <a:t>13-4-2023</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2FDDB7AE-994E-45AE-B652-414A03EB8798}" type="slidenum">
              <a:rPr lang="nl-NL" smtClean="0"/>
              <a:t>‹nr.›</a:t>
            </a:fld>
            <a:endParaRPr lang="nl-NL"/>
          </a:p>
        </p:txBody>
      </p:sp>
    </p:spTree>
    <p:extLst>
      <p:ext uri="{BB962C8B-B14F-4D97-AF65-F5344CB8AC3E}">
        <p14:creationId xmlns:p14="http://schemas.microsoft.com/office/powerpoint/2010/main" val="12657210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B89563-4161-406E-89C7-E8D2616DD770}" type="datetimeFigureOut">
              <a:rPr lang="nl-NL" smtClean="0"/>
              <a:t>13-4-2023</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2FDDB7AE-994E-45AE-B652-414A03EB8798}" type="slidenum">
              <a:rPr lang="nl-NL" smtClean="0"/>
              <a:t>‹nr.›</a:t>
            </a:fld>
            <a:endParaRPr lang="nl-NL"/>
          </a:p>
        </p:txBody>
      </p:sp>
    </p:spTree>
    <p:extLst>
      <p:ext uri="{BB962C8B-B14F-4D97-AF65-F5344CB8AC3E}">
        <p14:creationId xmlns:p14="http://schemas.microsoft.com/office/powerpoint/2010/main" val="3891819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BB89563-4161-406E-89C7-E8D2616DD770}" type="datetimeFigureOut">
              <a:rPr lang="nl-NL" smtClean="0"/>
              <a:t>13-4-2023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2FDDB7AE-994E-45AE-B652-414A03EB8798}" type="slidenum">
              <a:rPr lang="nl-NL" smtClean="0"/>
              <a:t>‹nr.›</a:t>
            </a:fld>
            <a:endParaRPr lang="nl-NL"/>
          </a:p>
        </p:txBody>
      </p:sp>
    </p:spTree>
    <p:extLst>
      <p:ext uri="{BB962C8B-B14F-4D97-AF65-F5344CB8AC3E}">
        <p14:creationId xmlns:p14="http://schemas.microsoft.com/office/powerpoint/2010/main" val="1740920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BB89563-4161-406E-89C7-E8D2616DD770}" type="datetimeFigureOut">
              <a:rPr lang="nl-NL" smtClean="0"/>
              <a:t>13-4-2023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2FDDB7AE-994E-45AE-B652-414A03EB8798}" type="slidenum">
              <a:rPr lang="nl-NL" smtClean="0"/>
              <a:t>‹nr.›</a:t>
            </a:fld>
            <a:endParaRPr lang="nl-NL"/>
          </a:p>
        </p:txBody>
      </p:sp>
    </p:spTree>
    <p:extLst>
      <p:ext uri="{BB962C8B-B14F-4D97-AF65-F5344CB8AC3E}">
        <p14:creationId xmlns:p14="http://schemas.microsoft.com/office/powerpoint/2010/main" val="16539474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l-NL"/>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B89563-4161-406E-89C7-E8D2616DD770}" type="datetimeFigureOut">
              <a:rPr lang="nl-NL" smtClean="0"/>
              <a:t>13-4-2023</a:t>
            </a:fld>
            <a:endParaRPr lang="nl-N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DDB7AE-994E-45AE-B652-414A03EB8798}" type="slidenum">
              <a:rPr lang="nl-NL" smtClean="0"/>
              <a:t>‹nr.›</a:t>
            </a:fld>
            <a:endParaRPr lang="nl-NL"/>
          </a:p>
        </p:txBody>
      </p:sp>
    </p:spTree>
    <p:extLst>
      <p:ext uri="{BB962C8B-B14F-4D97-AF65-F5344CB8AC3E}">
        <p14:creationId xmlns:p14="http://schemas.microsoft.com/office/powerpoint/2010/main" val="12628255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jpe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emf"/><Relationship Id="rId7" Type="http://schemas.openxmlformats.org/officeDocument/2006/relationships/image" Target="../media/image42.png"/><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3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mailto:Koen.henkens@han.nl" TargetMode="External"/><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hyperlink" Target="http://www.koenhenskens.jimdo.n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rotWithShape="1">
          <a:blip r:embed="rId2" cstate="print">
            <a:lum bright="20000" contrast="20000"/>
            <a:extLst>
              <a:ext uri="{28A0092B-C50C-407E-A947-70E740481C1C}">
                <a14:useLocalDpi xmlns:a14="http://schemas.microsoft.com/office/drawing/2010/main" val="0"/>
              </a:ext>
            </a:extLst>
          </a:blip>
          <a:srcRect r="23549" b="22627"/>
          <a:stretch/>
        </p:blipFill>
        <p:spPr bwMode="auto">
          <a:xfrm>
            <a:off x="0" y="0"/>
            <a:ext cx="12192000" cy="6858000"/>
          </a:xfrm>
          <a:prstGeom prst="rect">
            <a:avLst/>
          </a:prstGeom>
          <a:noFill/>
          <a:ln>
            <a:noFill/>
          </a:ln>
        </p:spPr>
      </p:pic>
      <p:sp>
        <p:nvSpPr>
          <p:cNvPr id="2" name="Title 1"/>
          <p:cNvSpPr>
            <a:spLocks noGrp="1"/>
          </p:cNvSpPr>
          <p:nvPr>
            <p:ph type="ctrTitle"/>
          </p:nvPr>
        </p:nvSpPr>
        <p:spPr/>
        <p:txBody>
          <a:bodyPr/>
          <a:lstStyle/>
          <a:p>
            <a:r>
              <a:rPr lang="nl-NL" b="1" dirty="0" err="1">
                <a:latin typeface="+mn-lt"/>
              </a:rPr>
              <a:t>Gamification</a:t>
            </a:r>
            <a:endParaRPr lang="nl-NL" dirty="0">
              <a:latin typeface="+mn-lt"/>
            </a:endParaRPr>
          </a:p>
        </p:txBody>
      </p:sp>
      <p:sp>
        <p:nvSpPr>
          <p:cNvPr id="3" name="Subtitle 2"/>
          <p:cNvSpPr>
            <a:spLocks noGrp="1"/>
          </p:cNvSpPr>
          <p:nvPr>
            <p:ph type="subTitle" idx="1"/>
          </p:nvPr>
        </p:nvSpPr>
        <p:spPr>
          <a:xfrm>
            <a:off x="159657" y="3509963"/>
            <a:ext cx="12032343" cy="3255962"/>
          </a:xfrm>
        </p:spPr>
        <p:txBody>
          <a:bodyPr>
            <a:noAutofit/>
          </a:bodyPr>
          <a:lstStyle/>
          <a:p>
            <a:r>
              <a:rPr lang="nl-NL" sz="4000" dirty="0"/>
              <a:t>voor de erfgoed(educatie)sector!</a:t>
            </a:r>
          </a:p>
          <a:p>
            <a:endParaRPr lang="nl-NL" sz="4000" dirty="0"/>
          </a:p>
          <a:p>
            <a:endParaRPr lang="nl-NL" sz="4000" dirty="0"/>
          </a:p>
          <a:p>
            <a:endParaRPr lang="nl-NL" sz="4000" dirty="0"/>
          </a:p>
          <a:p>
            <a:pPr algn="l"/>
            <a:r>
              <a:rPr lang="nl-NL" sz="2000" dirty="0"/>
              <a:t>door Koen Henskens (HAN University of </a:t>
            </a:r>
            <a:r>
              <a:rPr lang="nl-NL" sz="2000" dirty="0" err="1"/>
              <a:t>Applied</a:t>
            </a:r>
            <a:r>
              <a:rPr lang="nl-NL" sz="2000" dirty="0"/>
              <a:t> </a:t>
            </a:r>
            <a:r>
              <a:rPr lang="nl-NL" sz="2000" dirty="0" err="1"/>
              <a:t>Science</a:t>
            </a:r>
            <a:r>
              <a:rPr lang="nl-NL" sz="2000" dirty="0"/>
              <a:t>)</a:t>
            </a:r>
          </a:p>
        </p:txBody>
      </p:sp>
    </p:spTree>
    <p:extLst>
      <p:ext uri="{BB962C8B-B14F-4D97-AF65-F5344CB8AC3E}">
        <p14:creationId xmlns:p14="http://schemas.microsoft.com/office/powerpoint/2010/main" val="13274803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lum bright="20000" contrast="40000"/>
          </a:blip>
          <a:stretch>
            <a:fillRect/>
          </a:stretch>
        </p:blipFill>
        <p:spPr>
          <a:xfrm>
            <a:off x="0" y="0"/>
            <a:ext cx="12192000" cy="6869606"/>
          </a:xfrm>
          <a:prstGeom prst="rect">
            <a:avLst/>
          </a:prstGeom>
        </p:spPr>
      </p:pic>
      <p:sp>
        <p:nvSpPr>
          <p:cNvPr id="2" name="Title 1"/>
          <p:cNvSpPr>
            <a:spLocks noGrp="1"/>
          </p:cNvSpPr>
          <p:nvPr>
            <p:ph type="title"/>
          </p:nvPr>
        </p:nvSpPr>
        <p:spPr>
          <a:xfrm>
            <a:off x="1625600" y="365125"/>
            <a:ext cx="9728200" cy="1460500"/>
          </a:xfrm>
        </p:spPr>
        <p:txBody>
          <a:bodyPr>
            <a:normAutofit/>
          </a:bodyPr>
          <a:lstStyle/>
          <a:p>
            <a:r>
              <a:rPr lang="nl-NL" sz="4800" b="1" dirty="0"/>
              <a:t>Onderzoek naar spelelementen (1)</a:t>
            </a:r>
          </a:p>
        </p:txBody>
      </p:sp>
      <p:sp>
        <p:nvSpPr>
          <p:cNvPr id="3" name="Content Placeholder 2"/>
          <p:cNvSpPr>
            <a:spLocks noGrp="1"/>
          </p:cNvSpPr>
          <p:nvPr>
            <p:ph idx="1"/>
          </p:nvPr>
        </p:nvSpPr>
        <p:spPr>
          <a:xfrm>
            <a:off x="2189408" y="1825625"/>
            <a:ext cx="9164392" cy="4351338"/>
          </a:xfrm>
        </p:spPr>
        <p:txBody>
          <a:bodyPr numCol="2">
            <a:normAutofit fontScale="85000" lnSpcReduction="20000"/>
          </a:bodyPr>
          <a:lstStyle/>
          <a:p>
            <a:pPr>
              <a:lnSpc>
                <a:spcPct val="110000"/>
              </a:lnSpc>
            </a:pPr>
            <a:r>
              <a:rPr lang="nl-NL" dirty="0"/>
              <a:t>Anticipation</a:t>
            </a:r>
          </a:p>
          <a:p>
            <a:pPr>
              <a:lnSpc>
                <a:spcPct val="110000"/>
              </a:lnSpc>
            </a:pPr>
            <a:r>
              <a:rPr lang="nl-NL" dirty="0"/>
              <a:t>Delight in Another’s Misfortune</a:t>
            </a:r>
          </a:p>
          <a:p>
            <a:pPr>
              <a:lnSpc>
                <a:spcPct val="110000"/>
              </a:lnSpc>
            </a:pPr>
            <a:r>
              <a:rPr lang="nl-NL" dirty="0"/>
              <a:t>Gift giving</a:t>
            </a:r>
          </a:p>
          <a:p>
            <a:pPr>
              <a:lnSpc>
                <a:spcPct val="110000"/>
              </a:lnSpc>
            </a:pPr>
            <a:r>
              <a:rPr lang="nl-NL" dirty="0"/>
              <a:t>Humor</a:t>
            </a:r>
          </a:p>
          <a:p>
            <a:pPr>
              <a:lnSpc>
                <a:spcPct val="110000"/>
              </a:lnSpc>
            </a:pPr>
            <a:r>
              <a:rPr lang="nl-NL" dirty="0"/>
              <a:t>Possibility</a:t>
            </a:r>
          </a:p>
          <a:p>
            <a:pPr>
              <a:lnSpc>
                <a:spcPct val="110000"/>
              </a:lnSpc>
            </a:pPr>
            <a:r>
              <a:rPr lang="nl-NL" dirty="0"/>
              <a:t>Pride in an Accomplishment</a:t>
            </a:r>
          </a:p>
          <a:p>
            <a:pPr>
              <a:lnSpc>
                <a:spcPct val="110000"/>
              </a:lnSpc>
            </a:pPr>
            <a:endParaRPr lang="nl-NL" dirty="0"/>
          </a:p>
          <a:p>
            <a:pPr>
              <a:lnSpc>
                <a:spcPct val="110000"/>
              </a:lnSpc>
            </a:pPr>
            <a:endParaRPr lang="nl-NL" dirty="0"/>
          </a:p>
          <a:p>
            <a:pPr>
              <a:lnSpc>
                <a:spcPct val="110000"/>
              </a:lnSpc>
            </a:pPr>
            <a:endParaRPr lang="nl-NL" dirty="0"/>
          </a:p>
          <a:p>
            <a:pPr>
              <a:lnSpc>
                <a:spcPct val="110000"/>
              </a:lnSpc>
            </a:pPr>
            <a:r>
              <a:rPr lang="nl-NL" dirty="0"/>
              <a:t>Purification</a:t>
            </a:r>
          </a:p>
          <a:p>
            <a:pPr>
              <a:lnSpc>
                <a:spcPct val="110000"/>
              </a:lnSpc>
            </a:pPr>
            <a:r>
              <a:rPr lang="nl-NL" dirty="0"/>
              <a:t>Surprise</a:t>
            </a:r>
          </a:p>
          <a:p>
            <a:pPr>
              <a:lnSpc>
                <a:spcPct val="110000"/>
              </a:lnSpc>
            </a:pPr>
            <a:r>
              <a:rPr lang="nl-NL" dirty="0"/>
              <a:t>Thrill</a:t>
            </a:r>
          </a:p>
          <a:p>
            <a:pPr>
              <a:lnSpc>
                <a:spcPct val="110000"/>
              </a:lnSpc>
            </a:pPr>
            <a:r>
              <a:rPr lang="nl-NL" dirty="0"/>
              <a:t>Triumph over Adversity</a:t>
            </a:r>
          </a:p>
          <a:p>
            <a:pPr>
              <a:lnSpc>
                <a:spcPct val="110000"/>
              </a:lnSpc>
            </a:pPr>
            <a:r>
              <a:rPr lang="nl-NL" dirty="0"/>
              <a:t>Wonder</a:t>
            </a:r>
          </a:p>
          <a:p>
            <a:pPr marL="0" indent="0">
              <a:lnSpc>
                <a:spcPct val="110000"/>
              </a:lnSpc>
              <a:buNone/>
            </a:pPr>
            <a:endParaRPr lang="nl-NL" dirty="0"/>
          </a:p>
          <a:p>
            <a:pPr marL="0" indent="0">
              <a:lnSpc>
                <a:spcPct val="110000"/>
              </a:lnSpc>
              <a:buNone/>
            </a:pPr>
            <a:r>
              <a:rPr lang="nl-NL" dirty="0"/>
              <a:t>(Jesse Schell, </a:t>
            </a:r>
            <a:r>
              <a:rPr lang="nl-NL" i="1" dirty="0"/>
              <a:t>The Art of Game Design</a:t>
            </a:r>
            <a:r>
              <a:rPr lang="nl-NL" dirty="0"/>
              <a:t>, 2014) </a:t>
            </a:r>
            <a:endParaRPr lang="nl-NL" sz="1100" dirty="0"/>
          </a:p>
          <a:p>
            <a:pPr marL="0" indent="0">
              <a:buNone/>
            </a:pPr>
            <a:endParaRPr lang="nl-NL" dirty="0"/>
          </a:p>
          <a:p>
            <a:pPr marL="0" indent="0">
              <a:buNone/>
            </a:pPr>
            <a:endParaRPr lang="nl-NL" dirty="0"/>
          </a:p>
        </p:txBody>
      </p:sp>
    </p:spTree>
    <p:extLst>
      <p:ext uri="{BB962C8B-B14F-4D97-AF65-F5344CB8AC3E}">
        <p14:creationId xmlns:p14="http://schemas.microsoft.com/office/powerpoint/2010/main" val="34720726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lum bright="20000" contrast="40000"/>
          </a:blip>
          <a:stretch>
            <a:fillRect/>
          </a:stretch>
        </p:blipFill>
        <p:spPr>
          <a:xfrm>
            <a:off x="0" y="0"/>
            <a:ext cx="12192000" cy="6869606"/>
          </a:xfrm>
          <a:prstGeom prst="rect">
            <a:avLst/>
          </a:prstGeom>
        </p:spPr>
      </p:pic>
      <p:sp>
        <p:nvSpPr>
          <p:cNvPr id="2" name="Title 1"/>
          <p:cNvSpPr>
            <a:spLocks noGrp="1"/>
          </p:cNvSpPr>
          <p:nvPr>
            <p:ph type="title"/>
          </p:nvPr>
        </p:nvSpPr>
        <p:spPr>
          <a:xfrm>
            <a:off x="1625600" y="365125"/>
            <a:ext cx="9728200" cy="1460500"/>
          </a:xfrm>
        </p:spPr>
        <p:txBody>
          <a:bodyPr>
            <a:normAutofit/>
          </a:bodyPr>
          <a:lstStyle/>
          <a:p>
            <a:r>
              <a:rPr lang="nl-NL" sz="4800" b="1" dirty="0"/>
              <a:t>Onderzoek naar spelelementen (2)</a:t>
            </a:r>
          </a:p>
        </p:txBody>
      </p:sp>
      <p:sp>
        <p:nvSpPr>
          <p:cNvPr id="3" name="Content Placeholder 2"/>
          <p:cNvSpPr>
            <a:spLocks noGrp="1"/>
          </p:cNvSpPr>
          <p:nvPr>
            <p:ph idx="1"/>
          </p:nvPr>
        </p:nvSpPr>
        <p:spPr>
          <a:xfrm>
            <a:off x="2189408" y="1825625"/>
            <a:ext cx="9164392" cy="4351338"/>
          </a:xfrm>
        </p:spPr>
        <p:txBody>
          <a:bodyPr numCol="2">
            <a:normAutofit lnSpcReduction="10000"/>
          </a:bodyPr>
          <a:lstStyle/>
          <a:p>
            <a:pPr>
              <a:lnSpc>
                <a:spcPct val="110000"/>
              </a:lnSpc>
            </a:pPr>
            <a:r>
              <a:rPr lang="nl-NL" dirty="0"/>
              <a:t>Sensation</a:t>
            </a:r>
          </a:p>
          <a:p>
            <a:r>
              <a:rPr lang="nl-NL" dirty="0"/>
              <a:t>Fantasy</a:t>
            </a:r>
          </a:p>
          <a:p>
            <a:r>
              <a:rPr lang="nl-NL" dirty="0"/>
              <a:t>Narrative</a:t>
            </a:r>
          </a:p>
          <a:p>
            <a:r>
              <a:rPr lang="nl-NL" dirty="0"/>
              <a:t>Challenge</a:t>
            </a:r>
          </a:p>
          <a:p>
            <a:endParaRPr lang="nl-NL" dirty="0"/>
          </a:p>
          <a:p>
            <a:endParaRPr lang="nl-NL" dirty="0"/>
          </a:p>
          <a:p>
            <a:endParaRPr lang="nl-NL" dirty="0"/>
          </a:p>
          <a:p>
            <a:endParaRPr lang="nl-NL" dirty="0"/>
          </a:p>
          <a:p>
            <a:endParaRPr lang="nl-NL" dirty="0"/>
          </a:p>
          <a:p>
            <a:r>
              <a:rPr lang="nl-NL" dirty="0"/>
              <a:t>Fellowship</a:t>
            </a:r>
          </a:p>
          <a:p>
            <a:r>
              <a:rPr lang="nl-NL" dirty="0"/>
              <a:t>Discovery</a:t>
            </a:r>
          </a:p>
          <a:p>
            <a:r>
              <a:rPr lang="nl-NL" dirty="0"/>
              <a:t>Expression</a:t>
            </a:r>
          </a:p>
          <a:p>
            <a:r>
              <a:rPr lang="nl-NL" dirty="0"/>
              <a:t>Submission</a:t>
            </a:r>
          </a:p>
          <a:p>
            <a:pPr marL="0" indent="0">
              <a:buNone/>
            </a:pPr>
            <a:endParaRPr lang="nl-NL" sz="2800" dirty="0"/>
          </a:p>
          <a:p>
            <a:pPr marL="0" indent="0">
              <a:buNone/>
            </a:pPr>
            <a:r>
              <a:rPr lang="nl-NL" sz="2800" dirty="0"/>
              <a:t>(LeBlanc’s </a:t>
            </a:r>
            <a:r>
              <a:rPr lang="nl-NL" sz="2800" i="1" dirty="0"/>
              <a:t>Taxonomie of Game Pleasures</a:t>
            </a:r>
            <a:r>
              <a:rPr lang="nl-NL" sz="2800" dirty="0"/>
              <a:t>)</a:t>
            </a:r>
          </a:p>
          <a:p>
            <a:pPr marL="0" indent="0">
              <a:buNone/>
            </a:pPr>
            <a:endParaRPr lang="nl-NL" dirty="0"/>
          </a:p>
          <a:p>
            <a:pPr marL="0" indent="0">
              <a:buNone/>
            </a:pPr>
            <a:endParaRPr lang="nl-NL" dirty="0"/>
          </a:p>
        </p:txBody>
      </p:sp>
    </p:spTree>
    <p:extLst>
      <p:ext uri="{BB962C8B-B14F-4D97-AF65-F5344CB8AC3E}">
        <p14:creationId xmlns:p14="http://schemas.microsoft.com/office/powerpoint/2010/main" val="28506470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lum bright="20000" contrast="40000"/>
          </a:blip>
          <a:stretch>
            <a:fillRect/>
          </a:stretch>
        </p:blipFill>
        <p:spPr>
          <a:xfrm>
            <a:off x="0" y="0"/>
            <a:ext cx="12192000" cy="6869606"/>
          </a:xfrm>
          <a:prstGeom prst="rect">
            <a:avLst/>
          </a:prstGeom>
        </p:spPr>
      </p:pic>
      <p:sp>
        <p:nvSpPr>
          <p:cNvPr id="2" name="Title 1"/>
          <p:cNvSpPr>
            <a:spLocks noGrp="1"/>
          </p:cNvSpPr>
          <p:nvPr>
            <p:ph type="title"/>
          </p:nvPr>
        </p:nvSpPr>
        <p:spPr>
          <a:xfrm>
            <a:off x="1625600" y="365125"/>
            <a:ext cx="9728200" cy="1460500"/>
          </a:xfrm>
        </p:spPr>
        <p:txBody>
          <a:bodyPr>
            <a:normAutofit/>
          </a:bodyPr>
          <a:lstStyle/>
          <a:p>
            <a:r>
              <a:rPr lang="nl-NL" sz="4800" b="1" dirty="0"/>
              <a:t>Onderzoek naar Spelers</a:t>
            </a:r>
          </a:p>
        </p:txBody>
      </p:sp>
      <p:sp>
        <p:nvSpPr>
          <p:cNvPr id="3" name="Content Placeholder 2"/>
          <p:cNvSpPr>
            <a:spLocks noGrp="1"/>
          </p:cNvSpPr>
          <p:nvPr>
            <p:ph idx="1"/>
          </p:nvPr>
        </p:nvSpPr>
        <p:spPr>
          <a:xfrm>
            <a:off x="2189407" y="1825624"/>
            <a:ext cx="10002593" cy="4707697"/>
          </a:xfrm>
        </p:spPr>
        <p:txBody>
          <a:bodyPr numCol="1">
            <a:normAutofit/>
          </a:bodyPr>
          <a:lstStyle/>
          <a:p>
            <a:pPr marL="0" indent="0">
              <a:lnSpc>
                <a:spcPct val="110000"/>
              </a:lnSpc>
              <a:buNone/>
            </a:pPr>
            <a:r>
              <a:rPr lang="nl-NL" dirty="0"/>
              <a:t>Onderzoek naar motivatie van spelers:</a:t>
            </a:r>
          </a:p>
          <a:p>
            <a:r>
              <a:rPr lang="nl-NL" dirty="0"/>
              <a:t>Spelertype: 	</a:t>
            </a:r>
          </a:p>
          <a:p>
            <a:endParaRPr lang="nl-NL" dirty="0"/>
          </a:p>
          <a:p>
            <a:pPr marL="0" indent="0">
              <a:buNone/>
            </a:pPr>
            <a:r>
              <a:rPr lang="nl-NL" dirty="0"/>
              <a:t>		- Killer</a:t>
            </a:r>
          </a:p>
          <a:p>
            <a:pPr marL="0" indent="0">
              <a:buNone/>
            </a:pPr>
            <a:r>
              <a:rPr lang="nl-NL" dirty="0"/>
              <a:t>		- </a:t>
            </a:r>
            <a:r>
              <a:rPr lang="nl-NL" dirty="0" err="1"/>
              <a:t>Socializer</a:t>
            </a:r>
            <a:endParaRPr lang="nl-NL" dirty="0"/>
          </a:p>
          <a:p>
            <a:pPr marL="0" indent="0">
              <a:buNone/>
            </a:pPr>
            <a:r>
              <a:rPr lang="nl-NL" dirty="0"/>
              <a:t>		- </a:t>
            </a:r>
            <a:r>
              <a:rPr lang="nl-NL" dirty="0" err="1"/>
              <a:t>Achiever</a:t>
            </a:r>
            <a:r>
              <a:rPr lang="nl-NL" dirty="0"/>
              <a:t> </a:t>
            </a:r>
          </a:p>
          <a:p>
            <a:pPr marL="0" indent="0">
              <a:buNone/>
            </a:pPr>
            <a:r>
              <a:rPr lang="nl-NL" dirty="0"/>
              <a:t>		- Explorer</a:t>
            </a:r>
          </a:p>
          <a:p>
            <a:pPr marL="0" indent="0">
              <a:buNone/>
            </a:pPr>
            <a:r>
              <a:rPr lang="nl-NL" dirty="0"/>
              <a:t>			    	       (Bartle’s </a:t>
            </a:r>
            <a:r>
              <a:rPr lang="nl-NL" i="1" dirty="0"/>
              <a:t>Taxonomy of Player Types</a:t>
            </a:r>
            <a:r>
              <a:rPr lang="nl-NL" dirty="0"/>
              <a:t>) </a:t>
            </a:r>
          </a:p>
          <a:p>
            <a:pPr marL="0" indent="0">
              <a:buNone/>
            </a:pPr>
            <a:endParaRPr lang="nl-NL" dirty="0"/>
          </a:p>
          <a:p>
            <a:pPr marL="0" indent="0">
              <a:buNone/>
            </a:pPr>
            <a:endParaRPr lang="nl-NL" dirty="0"/>
          </a:p>
        </p:txBody>
      </p:sp>
    </p:spTree>
    <p:extLst>
      <p:ext uri="{BB962C8B-B14F-4D97-AF65-F5344CB8AC3E}">
        <p14:creationId xmlns:p14="http://schemas.microsoft.com/office/powerpoint/2010/main" val="774310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lum bright="20000" contrast="40000"/>
          </a:blip>
          <a:stretch>
            <a:fillRect/>
          </a:stretch>
        </p:blipFill>
        <p:spPr>
          <a:xfrm>
            <a:off x="0" y="0"/>
            <a:ext cx="12192000" cy="6869606"/>
          </a:xfrm>
          <a:prstGeom prst="rect">
            <a:avLst/>
          </a:prstGeom>
        </p:spPr>
      </p:pic>
      <p:sp>
        <p:nvSpPr>
          <p:cNvPr id="2" name="Title 1"/>
          <p:cNvSpPr>
            <a:spLocks noGrp="1"/>
          </p:cNvSpPr>
          <p:nvPr>
            <p:ph type="title"/>
          </p:nvPr>
        </p:nvSpPr>
        <p:spPr>
          <a:xfrm>
            <a:off x="1625600" y="365125"/>
            <a:ext cx="9728200" cy="1460500"/>
          </a:xfrm>
        </p:spPr>
        <p:txBody>
          <a:bodyPr>
            <a:normAutofit/>
          </a:bodyPr>
          <a:lstStyle/>
          <a:p>
            <a:r>
              <a:rPr lang="nl-NL" sz="4800" b="1" dirty="0"/>
              <a:t>Onderzoek naar Spelers</a:t>
            </a:r>
          </a:p>
        </p:txBody>
      </p:sp>
      <p:sp>
        <p:nvSpPr>
          <p:cNvPr id="3" name="Content Placeholder 2"/>
          <p:cNvSpPr>
            <a:spLocks noGrp="1"/>
          </p:cNvSpPr>
          <p:nvPr>
            <p:ph idx="1"/>
          </p:nvPr>
        </p:nvSpPr>
        <p:spPr>
          <a:xfrm>
            <a:off x="2189407" y="1825624"/>
            <a:ext cx="10002593" cy="4707697"/>
          </a:xfrm>
        </p:spPr>
        <p:txBody>
          <a:bodyPr numCol="1">
            <a:normAutofit/>
          </a:bodyPr>
          <a:lstStyle/>
          <a:p>
            <a:pPr marL="0" indent="0">
              <a:lnSpc>
                <a:spcPct val="110000"/>
              </a:lnSpc>
              <a:buNone/>
            </a:pPr>
            <a:r>
              <a:rPr lang="nl-NL" dirty="0"/>
              <a:t>Onderzoek naar motivatie van spelers: </a:t>
            </a:r>
          </a:p>
          <a:p>
            <a:r>
              <a:rPr lang="nl-NL" dirty="0"/>
              <a:t>Geslacht:	</a:t>
            </a:r>
            <a:r>
              <a:rPr lang="nl-NL" b="1" u="sng" dirty="0"/>
              <a:t>Man:</a:t>
            </a:r>
            <a:r>
              <a:rPr lang="nl-NL" b="1" dirty="0"/>
              <a:t>			Vrouw</a:t>
            </a:r>
          </a:p>
          <a:p>
            <a:pPr marL="0" indent="0">
              <a:buNone/>
            </a:pPr>
            <a:r>
              <a:rPr lang="nl-NL" dirty="0"/>
              <a:t>		- Mastery		- Emotion</a:t>
            </a:r>
          </a:p>
          <a:p>
            <a:pPr marL="0" indent="0">
              <a:buNone/>
            </a:pPr>
            <a:r>
              <a:rPr lang="nl-NL" dirty="0"/>
              <a:t>		- Competition	- Real World</a:t>
            </a:r>
          </a:p>
          <a:p>
            <a:pPr marL="0" indent="0">
              <a:buNone/>
            </a:pPr>
            <a:r>
              <a:rPr lang="nl-NL" dirty="0"/>
              <a:t>		- Destruction	- Nurturing</a:t>
            </a:r>
          </a:p>
          <a:p>
            <a:pPr marL="0" indent="0">
              <a:buNone/>
            </a:pPr>
            <a:r>
              <a:rPr lang="nl-NL" dirty="0"/>
              <a:t>		- Spatial Puzzles	- Dialog and Verbal Puzzles</a:t>
            </a:r>
          </a:p>
          <a:p>
            <a:pPr marL="0" indent="0">
              <a:buNone/>
            </a:pPr>
            <a:r>
              <a:rPr lang="nl-NL" dirty="0"/>
              <a:t>		- Trail &amp; Error	- Learning by Example</a:t>
            </a:r>
          </a:p>
          <a:p>
            <a:pPr marL="0" indent="0">
              <a:buNone/>
            </a:pPr>
            <a:r>
              <a:rPr lang="nl-NL" sz="2800" dirty="0"/>
              <a:t>			   (Nordvik en Amponsah, 1998)</a:t>
            </a:r>
            <a:endParaRPr lang="nl-NL" sz="1400" i="1" dirty="0"/>
          </a:p>
          <a:p>
            <a:pPr marL="0" indent="0">
              <a:buNone/>
            </a:pPr>
            <a:endParaRPr lang="nl-NL" dirty="0"/>
          </a:p>
          <a:p>
            <a:pPr marL="0" indent="0">
              <a:buNone/>
            </a:pPr>
            <a:endParaRPr lang="nl-NL" dirty="0"/>
          </a:p>
        </p:txBody>
      </p:sp>
    </p:spTree>
    <p:extLst>
      <p:ext uri="{BB962C8B-B14F-4D97-AF65-F5344CB8AC3E}">
        <p14:creationId xmlns:p14="http://schemas.microsoft.com/office/powerpoint/2010/main" val="32902279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lum bright="20000" contrast="40000"/>
          </a:blip>
          <a:stretch>
            <a:fillRect/>
          </a:stretch>
        </p:blipFill>
        <p:spPr>
          <a:xfrm>
            <a:off x="0" y="0"/>
            <a:ext cx="12192000" cy="6869606"/>
          </a:xfrm>
          <a:prstGeom prst="rect">
            <a:avLst/>
          </a:prstGeom>
        </p:spPr>
      </p:pic>
      <p:sp>
        <p:nvSpPr>
          <p:cNvPr id="2" name="Title 1"/>
          <p:cNvSpPr>
            <a:spLocks noGrp="1"/>
          </p:cNvSpPr>
          <p:nvPr>
            <p:ph type="title"/>
          </p:nvPr>
        </p:nvSpPr>
        <p:spPr>
          <a:xfrm>
            <a:off x="1625600" y="365125"/>
            <a:ext cx="9728200" cy="1460500"/>
          </a:xfrm>
        </p:spPr>
        <p:txBody>
          <a:bodyPr>
            <a:normAutofit/>
          </a:bodyPr>
          <a:lstStyle/>
          <a:p>
            <a:r>
              <a:rPr lang="nl-NL" sz="4800" b="1" dirty="0"/>
              <a:t>Onderzoek naar spelelementen (3)</a:t>
            </a:r>
          </a:p>
        </p:txBody>
      </p:sp>
      <p:sp>
        <p:nvSpPr>
          <p:cNvPr id="3" name="Content Placeholder 2"/>
          <p:cNvSpPr>
            <a:spLocks noGrp="1"/>
          </p:cNvSpPr>
          <p:nvPr>
            <p:ph idx="1"/>
          </p:nvPr>
        </p:nvSpPr>
        <p:spPr>
          <a:xfrm>
            <a:off x="2189408" y="1825625"/>
            <a:ext cx="9164392" cy="4351338"/>
          </a:xfrm>
        </p:spPr>
        <p:txBody>
          <a:bodyPr/>
          <a:lstStyle/>
          <a:p>
            <a:pPr marL="0" indent="0">
              <a:buNone/>
            </a:pPr>
            <a:endParaRPr lang="nl-NL" dirty="0"/>
          </a:p>
          <a:p>
            <a:pPr marL="0" indent="0">
              <a:buNone/>
            </a:pPr>
            <a:endParaRPr lang="nl-NL" dirty="0"/>
          </a:p>
        </p:txBody>
      </p:sp>
      <p:pic>
        <p:nvPicPr>
          <p:cNvPr id="2050" name="Picture 2" descr="Afbeeldingsresultaat voor you kai chou">
            <a:extLst>
              <a:ext uri="{FF2B5EF4-FFF2-40B4-BE49-F238E27FC236}">
                <a16:creationId xmlns:a16="http://schemas.microsoft.com/office/drawing/2014/main" id="{D6307C77-C0D4-4C16-BB4A-91529B44C6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2540" y="1678316"/>
            <a:ext cx="7686261" cy="4645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86511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lum bright="20000" contrast="40000"/>
          </a:blip>
          <a:stretch>
            <a:fillRect/>
          </a:stretch>
        </p:blipFill>
        <p:spPr>
          <a:xfrm>
            <a:off x="0" y="0"/>
            <a:ext cx="12192000" cy="6869606"/>
          </a:xfrm>
          <a:prstGeom prst="rect">
            <a:avLst/>
          </a:prstGeom>
        </p:spPr>
      </p:pic>
      <p:sp>
        <p:nvSpPr>
          <p:cNvPr id="2" name="Title 1"/>
          <p:cNvSpPr>
            <a:spLocks noGrp="1"/>
          </p:cNvSpPr>
          <p:nvPr>
            <p:ph type="title"/>
          </p:nvPr>
        </p:nvSpPr>
        <p:spPr>
          <a:xfrm>
            <a:off x="1625600" y="365125"/>
            <a:ext cx="9728200" cy="1460500"/>
          </a:xfrm>
        </p:spPr>
        <p:txBody>
          <a:bodyPr>
            <a:normAutofit/>
          </a:bodyPr>
          <a:lstStyle/>
          <a:p>
            <a:r>
              <a:rPr lang="nl-NL" sz="4800" b="1" dirty="0"/>
              <a:t>Het Octalysis Framework</a:t>
            </a:r>
          </a:p>
        </p:txBody>
      </p:sp>
      <p:sp>
        <p:nvSpPr>
          <p:cNvPr id="3" name="Content Placeholder 2"/>
          <p:cNvSpPr>
            <a:spLocks noGrp="1"/>
          </p:cNvSpPr>
          <p:nvPr>
            <p:ph idx="1"/>
          </p:nvPr>
        </p:nvSpPr>
        <p:spPr>
          <a:xfrm>
            <a:off x="2189408" y="1825625"/>
            <a:ext cx="9684540" cy="4813714"/>
          </a:xfrm>
        </p:spPr>
        <p:txBody>
          <a:bodyPr numCol="1">
            <a:normAutofit fontScale="92500" lnSpcReduction="10000"/>
          </a:bodyPr>
          <a:lstStyle/>
          <a:p>
            <a:pPr marL="0" indent="0">
              <a:lnSpc>
                <a:spcPct val="110000"/>
              </a:lnSpc>
              <a:buNone/>
            </a:pPr>
            <a:endParaRPr lang="nl-NL" dirty="0"/>
          </a:p>
          <a:p>
            <a:pPr marL="0" indent="0">
              <a:lnSpc>
                <a:spcPct val="110000"/>
              </a:lnSpc>
              <a:buNone/>
            </a:pPr>
            <a:endParaRPr lang="nl-NL" dirty="0"/>
          </a:p>
          <a:p>
            <a:pPr marL="0" indent="0">
              <a:lnSpc>
                <a:spcPct val="110000"/>
              </a:lnSpc>
              <a:buNone/>
            </a:pPr>
            <a:endParaRPr lang="nl-NL" dirty="0"/>
          </a:p>
          <a:p>
            <a:pPr marL="0" indent="0">
              <a:lnSpc>
                <a:spcPct val="110000"/>
              </a:lnSpc>
              <a:buNone/>
            </a:pPr>
            <a:endParaRPr lang="nl-NL" dirty="0"/>
          </a:p>
          <a:p>
            <a:pPr marL="0" indent="0">
              <a:lnSpc>
                <a:spcPct val="110000"/>
              </a:lnSpc>
              <a:buNone/>
            </a:pPr>
            <a:endParaRPr lang="nl-NL" dirty="0"/>
          </a:p>
          <a:p>
            <a:pPr marL="0" indent="0">
              <a:lnSpc>
                <a:spcPct val="110000"/>
              </a:lnSpc>
              <a:buNone/>
            </a:pPr>
            <a:endParaRPr lang="nl-NL" dirty="0"/>
          </a:p>
          <a:p>
            <a:pPr marL="0" indent="0" algn="r">
              <a:lnSpc>
                <a:spcPct val="110000"/>
              </a:lnSpc>
              <a:buNone/>
            </a:pPr>
            <a:r>
              <a:rPr lang="nl-NL" dirty="0"/>
              <a:t>(Yu-Kai Chou, </a:t>
            </a:r>
          </a:p>
          <a:p>
            <a:pPr marL="0" indent="0" algn="r">
              <a:lnSpc>
                <a:spcPct val="110000"/>
              </a:lnSpc>
              <a:buNone/>
            </a:pPr>
            <a:r>
              <a:rPr lang="nl-NL" i="1" dirty="0"/>
              <a:t>Actionable Gamification. </a:t>
            </a:r>
          </a:p>
          <a:p>
            <a:pPr marL="0" indent="0" algn="r">
              <a:lnSpc>
                <a:spcPct val="110000"/>
              </a:lnSpc>
              <a:buNone/>
            </a:pPr>
            <a:r>
              <a:rPr lang="nl-NL" i="1" dirty="0"/>
              <a:t>Beyond Points, Badges and Leaderboards</a:t>
            </a:r>
            <a:r>
              <a:rPr lang="nl-NL" dirty="0"/>
              <a:t>, 2014) </a:t>
            </a:r>
            <a:endParaRPr lang="nl-NL" sz="1100" dirty="0"/>
          </a:p>
          <a:p>
            <a:pPr marL="0" indent="0">
              <a:buNone/>
            </a:pPr>
            <a:endParaRPr lang="nl-NL" dirty="0"/>
          </a:p>
          <a:p>
            <a:pPr marL="0" indent="0">
              <a:buNone/>
            </a:pPr>
            <a:endParaRPr lang="nl-NL" dirty="0"/>
          </a:p>
        </p:txBody>
      </p:sp>
      <p:pic>
        <p:nvPicPr>
          <p:cNvPr id="3074" name="Picture 2" descr="https://cdn.pbrd.co/images/6aenUdwSl.png">
            <a:extLst>
              <a:ext uri="{FF2B5EF4-FFF2-40B4-BE49-F238E27FC236}">
                <a16:creationId xmlns:a16="http://schemas.microsoft.com/office/drawing/2014/main" id="{7FAFFDDC-1752-4494-B9D8-711545F8C3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9408" y="1389062"/>
            <a:ext cx="6029325" cy="4524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3128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lum bright="20000" contrast="40000"/>
          </a:blip>
          <a:stretch>
            <a:fillRect/>
          </a:stretch>
        </p:blipFill>
        <p:spPr>
          <a:xfrm>
            <a:off x="0" y="0"/>
            <a:ext cx="12192000" cy="6869606"/>
          </a:xfrm>
          <a:prstGeom prst="rect">
            <a:avLst/>
          </a:prstGeom>
        </p:spPr>
      </p:pic>
      <p:sp>
        <p:nvSpPr>
          <p:cNvPr id="2" name="Title 1"/>
          <p:cNvSpPr>
            <a:spLocks noGrp="1"/>
          </p:cNvSpPr>
          <p:nvPr>
            <p:ph type="title"/>
          </p:nvPr>
        </p:nvSpPr>
        <p:spPr>
          <a:xfrm>
            <a:off x="1625600" y="365125"/>
            <a:ext cx="9728200" cy="1460500"/>
          </a:xfrm>
        </p:spPr>
        <p:txBody>
          <a:bodyPr>
            <a:normAutofit/>
          </a:bodyPr>
          <a:lstStyle/>
          <a:p>
            <a:r>
              <a:rPr lang="nl-NL" sz="4800" b="1" dirty="0"/>
              <a:t>8 Core drives of Gamification</a:t>
            </a:r>
          </a:p>
        </p:txBody>
      </p:sp>
      <p:sp>
        <p:nvSpPr>
          <p:cNvPr id="3" name="Content Placeholder 2"/>
          <p:cNvSpPr>
            <a:spLocks noGrp="1"/>
          </p:cNvSpPr>
          <p:nvPr>
            <p:ph idx="1"/>
          </p:nvPr>
        </p:nvSpPr>
        <p:spPr>
          <a:xfrm>
            <a:off x="2189408" y="1825625"/>
            <a:ext cx="9684540" cy="4813714"/>
          </a:xfrm>
        </p:spPr>
        <p:txBody>
          <a:bodyPr numCol="1">
            <a:normAutofit/>
          </a:bodyPr>
          <a:lstStyle/>
          <a:p>
            <a:pPr marL="0" indent="0">
              <a:lnSpc>
                <a:spcPct val="110000"/>
              </a:lnSpc>
              <a:buNone/>
            </a:pPr>
            <a:r>
              <a:rPr lang="nl-NL" dirty="0"/>
              <a:t>1: Epic meaning &amp; calling</a:t>
            </a:r>
          </a:p>
          <a:p>
            <a:pPr marL="0" indent="0">
              <a:lnSpc>
                <a:spcPct val="110000"/>
              </a:lnSpc>
              <a:buNone/>
            </a:pPr>
            <a:endParaRPr lang="nl-NL" sz="1100" dirty="0"/>
          </a:p>
          <a:p>
            <a:pPr marL="0" indent="0">
              <a:buNone/>
            </a:pPr>
            <a:endParaRPr lang="nl-NL" dirty="0"/>
          </a:p>
          <a:p>
            <a:pPr marL="0" indent="0">
              <a:buNone/>
            </a:pPr>
            <a:endParaRPr lang="nl-NL" dirty="0"/>
          </a:p>
        </p:txBody>
      </p:sp>
      <p:pic>
        <p:nvPicPr>
          <p:cNvPr id="4100" name="Picture 4" descr="https://pbs.twimg.com/media/DCRN5hrWsAEDx0g.jpg">
            <a:extLst>
              <a:ext uri="{FF2B5EF4-FFF2-40B4-BE49-F238E27FC236}">
                <a16:creationId xmlns:a16="http://schemas.microsoft.com/office/drawing/2014/main" id="{3AF586FB-B778-410D-8311-D26C948414F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0185"/>
          <a:stretch/>
        </p:blipFill>
        <p:spPr bwMode="auto">
          <a:xfrm>
            <a:off x="7043807" y="2577548"/>
            <a:ext cx="4864100" cy="406179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Afbeeldingsresultaat voor feyenoord het legioen">
            <a:extLst>
              <a:ext uri="{FF2B5EF4-FFF2-40B4-BE49-F238E27FC236}">
                <a16:creationId xmlns:a16="http://schemas.microsoft.com/office/drawing/2014/main" id="{C9FE956F-B15B-47F5-A256-52BE10AF5BC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64"/>
          <a:stretch/>
        </p:blipFill>
        <p:spPr bwMode="auto">
          <a:xfrm>
            <a:off x="352515" y="2680252"/>
            <a:ext cx="6373240" cy="3856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0398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lum bright="20000" contrast="40000"/>
          </a:blip>
          <a:stretch>
            <a:fillRect/>
          </a:stretch>
        </p:blipFill>
        <p:spPr>
          <a:xfrm>
            <a:off x="0" y="0"/>
            <a:ext cx="12192000" cy="6869606"/>
          </a:xfrm>
          <a:prstGeom prst="rect">
            <a:avLst/>
          </a:prstGeom>
        </p:spPr>
      </p:pic>
      <p:sp>
        <p:nvSpPr>
          <p:cNvPr id="2" name="Title 1"/>
          <p:cNvSpPr>
            <a:spLocks noGrp="1"/>
          </p:cNvSpPr>
          <p:nvPr>
            <p:ph type="title"/>
          </p:nvPr>
        </p:nvSpPr>
        <p:spPr>
          <a:xfrm>
            <a:off x="1625600" y="365125"/>
            <a:ext cx="9728200" cy="1460500"/>
          </a:xfrm>
        </p:spPr>
        <p:txBody>
          <a:bodyPr>
            <a:normAutofit/>
          </a:bodyPr>
          <a:lstStyle/>
          <a:p>
            <a:r>
              <a:rPr lang="nl-NL" sz="4800" b="1" dirty="0"/>
              <a:t>8 Core drives of Gamification</a:t>
            </a:r>
          </a:p>
        </p:txBody>
      </p:sp>
      <p:sp>
        <p:nvSpPr>
          <p:cNvPr id="3" name="Content Placeholder 2"/>
          <p:cNvSpPr>
            <a:spLocks noGrp="1"/>
          </p:cNvSpPr>
          <p:nvPr>
            <p:ph idx="1"/>
          </p:nvPr>
        </p:nvSpPr>
        <p:spPr>
          <a:xfrm>
            <a:off x="2189408" y="1825625"/>
            <a:ext cx="9684540" cy="4813714"/>
          </a:xfrm>
        </p:spPr>
        <p:txBody>
          <a:bodyPr numCol="1">
            <a:normAutofit/>
          </a:bodyPr>
          <a:lstStyle/>
          <a:p>
            <a:pPr marL="0" indent="0">
              <a:lnSpc>
                <a:spcPct val="110000"/>
              </a:lnSpc>
              <a:buNone/>
            </a:pPr>
            <a:r>
              <a:rPr lang="nl-NL" dirty="0"/>
              <a:t>2: Development &amp; Accomplishment</a:t>
            </a:r>
            <a:endParaRPr lang="nl-NL" sz="1100" dirty="0"/>
          </a:p>
          <a:p>
            <a:pPr marL="0" indent="0">
              <a:buNone/>
            </a:pPr>
            <a:endParaRPr lang="nl-NL" dirty="0"/>
          </a:p>
          <a:p>
            <a:pPr marL="0" indent="0">
              <a:buNone/>
            </a:pPr>
            <a:endParaRPr lang="nl-NL" dirty="0"/>
          </a:p>
        </p:txBody>
      </p:sp>
      <p:pic>
        <p:nvPicPr>
          <p:cNvPr id="8" name="Picture 7">
            <a:extLst>
              <a:ext uri="{FF2B5EF4-FFF2-40B4-BE49-F238E27FC236}">
                <a16:creationId xmlns:a16="http://schemas.microsoft.com/office/drawing/2014/main" id="{ADAA9267-5104-460C-9BDB-F4E72238BCF4}"/>
              </a:ext>
            </a:extLst>
          </p:cNvPr>
          <p:cNvPicPr>
            <a:picLocks noChangeAspect="1"/>
          </p:cNvPicPr>
          <p:nvPr/>
        </p:nvPicPr>
        <p:blipFill rotWithShape="1">
          <a:blip r:embed="rId3"/>
          <a:srcRect l="18913" t="32173" r="38370" b="8386"/>
          <a:stretch/>
        </p:blipFill>
        <p:spPr>
          <a:xfrm>
            <a:off x="6510841" y="2319130"/>
            <a:ext cx="5522134" cy="4320209"/>
          </a:xfrm>
          <a:prstGeom prst="rect">
            <a:avLst/>
          </a:prstGeom>
          <a:ln>
            <a:solidFill>
              <a:schemeClr val="accent1"/>
            </a:solidFill>
          </a:ln>
        </p:spPr>
      </p:pic>
      <p:pic>
        <p:nvPicPr>
          <p:cNvPr id="12290" name="Picture 2" descr="Afbeeldingsresultaat voor lego app">
            <a:extLst>
              <a:ext uri="{FF2B5EF4-FFF2-40B4-BE49-F238E27FC236}">
                <a16:creationId xmlns:a16="http://schemas.microsoft.com/office/drawing/2014/main" id="{FBC78BEB-A5C6-4ABC-8D7C-FC40B0D4F3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6680" y="2729948"/>
            <a:ext cx="5009320" cy="2504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5224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lum bright="20000" contrast="40000"/>
          </a:blip>
          <a:stretch>
            <a:fillRect/>
          </a:stretch>
        </p:blipFill>
        <p:spPr>
          <a:xfrm>
            <a:off x="0" y="0"/>
            <a:ext cx="12192000" cy="6869606"/>
          </a:xfrm>
          <a:prstGeom prst="rect">
            <a:avLst/>
          </a:prstGeom>
        </p:spPr>
      </p:pic>
      <p:sp>
        <p:nvSpPr>
          <p:cNvPr id="2" name="Title 1"/>
          <p:cNvSpPr>
            <a:spLocks noGrp="1"/>
          </p:cNvSpPr>
          <p:nvPr>
            <p:ph type="title"/>
          </p:nvPr>
        </p:nvSpPr>
        <p:spPr>
          <a:xfrm>
            <a:off x="1625600" y="365125"/>
            <a:ext cx="9728200" cy="1460500"/>
          </a:xfrm>
        </p:spPr>
        <p:txBody>
          <a:bodyPr>
            <a:normAutofit/>
          </a:bodyPr>
          <a:lstStyle/>
          <a:p>
            <a:r>
              <a:rPr lang="nl-NL" sz="4800" b="1" dirty="0"/>
              <a:t>8 Core drives of Gamification</a:t>
            </a:r>
          </a:p>
        </p:txBody>
      </p:sp>
      <p:sp>
        <p:nvSpPr>
          <p:cNvPr id="3" name="Content Placeholder 2"/>
          <p:cNvSpPr>
            <a:spLocks noGrp="1"/>
          </p:cNvSpPr>
          <p:nvPr>
            <p:ph idx="1"/>
          </p:nvPr>
        </p:nvSpPr>
        <p:spPr>
          <a:xfrm>
            <a:off x="2189408" y="1825625"/>
            <a:ext cx="9684540" cy="4813714"/>
          </a:xfrm>
        </p:spPr>
        <p:txBody>
          <a:bodyPr numCol="1">
            <a:normAutofit/>
          </a:bodyPr>
          <a:lstStyle/>
          <a:p>
            <a:pPr marL="0" indent="0">
              <a:lnSpc>
                <a:spcPct val="110000"/>
              </a:lnSpc>
              <a:buNone/>
            </a:pPr>
            <a:r>
              <a:rPr lang="nl-NL" dirty="0"/>
              <a:t>3: Empowerment of </a:t>
            </a:r>
            <a:r>
              <a:rPr lang="nl-NL" dirty="0" err="1"/>
              <a:t>creativity</a:t>
            </a:r>
            <a:endParaRPr lang="nl-NL" sz="1100" dirty="0"/>
          </a:p>
          <a:p>
            <a:pPr marL="0" indent="0">
              <a:buNone/>
            </a:pPr>
            <a:endParaRPr lang="nl-NL" dirty="0"/>
          </a:p>
          <a:p>
            <a:pPr marL="0" indent="0">
              <a:buNone/>
            </a:pPr>
            <a:endParaRPr lang="nl-NL" dirty="0"/>
          </a:p>
        </p:txBody>
      </p:sp>
      <p:pic>
        <p:nvPicPr>
          <p:cNvPr id="11272" name="Picture 8" descr="Afbeeldingsresultaat voor farmville art">
            <a:extLst>
              <a:ext uri="{FF2B5EF4-FFF2-40B4-BE49-F238E27FC236}">
                <a16:creationId xmlns:a16="http://schemas.microsoft.com/office/drawing/2014/main" id="{14A4CE58-88B0-4E7E-A0B2-4CB3A62499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0569" y="2690192"/>
            <a:ext cx="6442405" cy="3551582"/>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Bovenaanzicht Op Een Go Bord Bureau Voor Bordspel Go En Zwartwit Beenderen  Traditionele Aziatische Strategisch Bordspel Spel Van De Atoombom Het Spel  Van Ga Weergave Van Bovenaf Stockfoto en meer beelden van">
            <a:extLst>
              <a:ext uri="{FF2B5EF4-FFF2-40B4-BE49-F238E27FC236}">
                <a16:creationId xmlns:a16="http://schemas.microsoft.com/office/drawing/2014/main" id="{1FC229FC-F7EE-D444-A5D0-CC7F1B8899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776682">
            <a:off x="1252603" y="2923218"/>
            <a:ext cx="3432519" cy="3356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13405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lum bright="20000" contrast="40000"/>
          </a:blip>
          <a:stretch>
            <a:fillRect/>
          </a:stretch>
        </p:blipFill>
        <p:spPr>
          <a:xfrm>
            <a:off x="0" y="0"/>
            <a:ext cx="12192000" cy="6869606"/>
          </a:xfrm>
          <a:prstGeom prst="rect">
            <a:avLst/>
          </a:prstGeom>
        </p:spPr>
      </p:pic>
      <p:sp>
        <p:nvSpPr>
          <p:cNvPr id="2" name="Title 1"/>
          <p:cNvSpPr>
            <a:spLocks noGrp="1"/>
          </p:cNvSpPr>
          <p:nvPr>
            <p:ph type="title"/>
          </p:nvPr>
        </p:nvSpPr>
        <p:spPr>
          <a:xfrm>
            <a:off x="1625600" y="365125"/>
            <a:ext cx="9728200" cy="1460500"/>
          </a:xfrm>
        </p:spPr>
        <p:txBody>
          <a:bodyPr>
            <a:normAutofit/>
          </a:bodyPr>
          <a:lstStyle/>
          <a:p>
            <a:r>
              <a:rPr lang="nl-NL" sz="4800" b="1" dirty="0"/>
              <a:t>8 Core drives of Gamification</a:t>
            </a:r>
          </a:p>
        </p:txBody>
      </p:sp>
      <p:sp>
        <p:nvSpPr>
          <p:cNvPr id="3" name="Content Placeholder 2"/>
          <p:cNvSpPr>
            <a:spLocks noGrp="1"/>
          </p:cNvSpPr>
          <p:nvPr>
            <p:ph idx="1"/>
          </p:nvPr>
        </p:nvSpPr>
        <p:spPr>
          <a:xfrm>
            <a:off x="2189408" y="1825625"/>
            <a:ext cx="9684540" cy="4813714"/>
          </a:xfrm>
        </p:spPr>
        <p:txBody>
          <a:bodyPr numCol="1">
            <a:normAutofit/>
          </a:bodyPr>
          <a:lstStyle/>
          <a:p>
            <a:pPr marL="0" indent="0">
              <a:lnSpc>
                <a:spcPct val="110000"/>
              </a:lnSpc>
              <a:buNone/>
            </a:pPr>
            <a:r>
              <a:rPr lang="nl-NL" dirty="0"/>
              <a:t>4: Ownership &amp; Possession</a:t>
            </a:r>
            <a:endParaRPr lang="nl-NL" sz="1100" dirty="0"/>
          </a:p>
          <a:p>
            <a:pPr marL="0" indent="0">
              <a:buNone/>
            </a:pPr>
            <a:endParaRPr lang="nl-NL" dirty="0"/>
          </a:p>
          <a:p>
            <a:pPr marL="0" indent="0">
              <a:buNone/>
            </a:pPr>
            <a:endParaRPr lang="nl-NL" dirty="0"/>
          </a:p>
        </p:txBody>
      </p:sp>
      <p:pic>
        <p:nvPicPr>
          <p:cNvPr id="4" name="Picture 3">
            <a:extLst>
              <a:ext uri="{FF2B5EF4-FFF2-40B4-BE49-F238E27FC236}">
                <a16:creationId xmlns:a16="http://schemas.microsoft.com/office/drawing/2014/main" id="{B7242CC4-EFFA-474D-B81D-F4D93F2939AC}"/>
              </a:ext>
            </a:extLst>
          </p:cNvPr>
          <p:cNvPicPr>
            <a:picLocks noChangeAspect="1"/>
          </p:cNvPicPr>
          <p:nvPr/>
        </p:nvPicPr>
        <p:blipFill rotWithShape="1">
          <a:blip r:embed="rId3"/>
          <a:srcRect l="42595" t="39366" r="47061" b="23742"/>
          <a:stretch/>
        </p:blipFill>
        <p:spPr>
          <a:xfrm>
            <a:off x="7398676" y="1490280"/>
            <a:ext cx="2676939" cy="5367720"/>
          </a:xfrm>
          <a:prstGeom prst="rect">
            <a:avLst/>
          </a:prstGeom>
        </p:spPr>
      </p:pic>
      <p:pic>
        <p:nvPicPr>
          <p:cNvPr id="10242" name="Picture 2" descr="Afbeeldingsresultaat voor Freek vonk plaatjes AH">
            <a:extLst>
              <a:ext uri="{FF2B5EF4-FFF2-40B4-BE49-F238E27FC236}">
                <a16:creationId xmlns:a16="http://schemas.microsoft.com/office/drawing/2014/main" id="{8783E046-18A6-4072-AA3D-E8ADF161F6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377" y="2928730"/>
            <a:ext cx="6792301" cy="371060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boy | Nova Skin">
            <a:extLst>
              <a:ext uri="{FF2B5EF4-FFF2-40B4-BE49-F238E27FC236}">
                <a16:creationId xmlns:a16="http://schemas.microsoft.com/office/drawing/2014/main" id="{88A4E18E-EB40-C62D-99D7-CF56F9EC58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97678" y="3104093"/>
            <a:ext cx="1410242" cy="2878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5005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12192000" cy="6869606"/>
          </a:xfrm>
          <a:prstGeom prst="rect">
            <a:avLst/>
          </a:prstGeom>
        </p:spPr>
      </p:pic>
      <p:sp>
        <p:nvSpPr>
          <p:cNvPr id="3" name="Content Placeholder 2"/>
          <p:cNvSpPr>
            <a:spLocks noGrp="1"/>
          </p:cNvSpPr>
          <p:nvPr>
            <p:ph idx="1"/>
          </p:nvPr>
        </p:nvSpPr>
        <p:spPr>
          <a:xfrm>
            <a:off x="2189408" y="1825625"/>
            <a:ext cx="9164392" cy="4351338"/>
          </a:xfrm>
        </p:spPr>
        <p:txBody>
          <a:bodyPr/>
          <a:lstStyle/>
          <a:p>
            <a:pPr marL="0" indent="0">
              <a:buNone/>
            </a:pPr>
            <a:endParaRPr lang="nl-NL" dirty="0"/>
          </a:p>
          <a:p>
            <a:endParaRPr lang="nl-NL" dirty="0"/>
          </a:p>
          <a:p>
            <a:endParaRPr lang="nl-NL" dirty="0"/>
          </a:p>
        </p:txBody>
      </p:sp>
      <p:sp>
        <p:nvSpPr>
          <p:cNvPr id="4" name="AutoShape 2" descr="Afbeeldingsresultaat voor new York knic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 name="Title 1"/>
          <p:cNvSpPr>
            <a:spLocks noGrp="1"/>
          </p:cNvSpPr>
          <p:nvPr>
            <p:ph type="title"/>
          </p:nvPr>
        </p:nvSpPr>
        <p:spPr>
          <a:xfrm>
            <a:off x="1457738" y="365125"/>
            <a:ext cx="9896061" cy="1460500"/>
          </a:xfrm>
        </p:spPr>
        <p:txBody>
          <a:bodyPr>
            <a:normAutofit/>
          </a:bodyPr>
          <a:lstStyle/>
          <a:p>
            <a:r>
              <a:rPr lang="nl-NL" sz="4800" b="1" dirty="0"/>
              <a:t>Gaming, gamification of serious games?</a:t>
            </a:r>
          </a:p>
        </p:txBody>
      </p:sp>
      <p:pic>
        <p:nvPicPr>
          <p:cNvPr id="1026" name="Picture 2" descr="Afbeeldingsresultaat voor facebook logo">
            <a:extLst>
              <a:ext uri="{FF2B5EF4-FFF2-40B4-BE49-F238E27FC236}">
                <a16:creationId xmlns:a16="http://schemas.microsoft.com/office/drawing/2014/main" id="{90BA9D64-B563-45CB-8A04-856083B5AD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6206" y="2119592"/>
            <a:ext cx="1414263" cy="14142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fbeeldingsresultaat voor logo jumbo spellen">
            <a:extLst>
              <a:ext uri="{FF2B5EF4-FFF2-40B4-BE49-F238E27FC236}">
                <a16:creationId xmlns:a16="http://schemas.microsoft.com/office/drawing/2014/main" id="{16C6AC95-582E-4D32-A1DE-2FFE120C9A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5012" y="2055385"/>
            <a:ext cx="1533325" cy="153332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media-curse.cursecdn.com/attachments/196/510/d4a4f6c317e5104f9d6bb112613c5f9c.png">
            <a:extLst>
              <a:ext uri="{FF2B5EF4-FFF2-40B4-BE49-F238E27FC236}">
                <a16:creationId xmlns:a16="http://schemas.microsoft.com/office/drawing/2014/main" id="{EC1F0313-512E-4472-9864-E71217EC9C4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50828" y="3758253"/>
            <a:ext cx="1573082" cy="157308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drga.me/assets/img/nl/weirdbeard/lapchol/site/logo_home.png">
            <a:extLst>
              <a:ext uri="{FF2B5EF4-FFF2-40B4-BE49-F238E27FC236}">
                <a16:creationId xmlns:a16="http://schemas.microsoft.com/office/drawing/2014/main" id="{59273E99-C79D-48CA-8A5E-68B8B504A7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54847" y="1970088"/>
            <a:ext cx="1984292" cy="150532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Gerelateerde afbeelding">
            <a:extLst>
              <a:ext uri="{FF2B5EF4-FFF2-40B4-BE49-F238E27FC236}">
                <a16:creationId xmlns:a16="http://schemas.microsoft.com/office/drawing/2014/main" id="{E6E341C0-D8B3-4A9E-9088-3AD268E88A1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29807" y="2055385"/>
            <a:ext cx="1533325" cy="153332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Afbeeldingsresultaat voor 999 games logo">
            <a:extLst>
              <a:ext uri="{FF2B5EF4-FFF2-40B4-BE49-F238E27FC236}">
                <a16:creationId xmlns:a16="http://schemas.microsoft.com/office/drawing/2014/main" id="{0CB03FC1-1032-45E5-AC5B-F78C5EDC417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57738" y="3918424"/>
            <a:ext cx="3552910" cy="1519916"/>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Afbeeldingsresultaat voor albert heijn logo">
            <a:extLst>
              <a:ext uri="{FF2B5EF4-FFF2-40B4-BE49-F238E27FC236}">
                <a16:creationId xmlns:a16="http://schemas.microsoft.com/office/drawing/2014/main" id="{29DFD54D-309B-4603-A766-71FC3DFBF6E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24280" y="3651250"/>
            <a:ext cx="1707250" cy="1787090"/>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Afbeeldingsresultaat voor khan academy logo">
            <a:extLst>
              <a:ext uri="{FF2B5EF4-FFF2-40B4-BE49-F238E27FC236}">
                <a16:creationId xmlns:a16="http://schemas.microsoft.com/office/drawing/2014/main" id="{AD688711-9099-4E58-992B-0896FE1F028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15740"/>
          <a:stretch/>
        </p:blipFill>
        <p:spPr bwMode="auto">
          <a:xfrm>
            <a:off x="6771604" y="3619876"/>
            <a:ext cx="1905000" cy="1605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6375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lum bright="20000" contrast="40000"/>
          </a:blip>
          <a:stretch>
            <a:fillRect/>
          </a:stretch>
        </p:blipFill>
        <p:spPr>
          <a:xfrm>
            <a:off x="0" y="0"/>
            <a:ext cx="12192000" cy="6869606"/>
          </a:xfrm>
          <a:prstGeom prst="rect">
            <a:avLst/>
          </a:prstGeom>
        </p:spPr>
      </p:pic>
      <p:sp>
        <p:nvSpPr>
          <p:cNvPr id="2" name="Title 1"/>
          <p:cNvSpPr>
            <a:spLocks noGrp="1"/>
          </p:cNvSpPr>
          <p:nvPr>
            <p:ph type="title"/>
          </p:nvPr>
        </p:nvSpPr>
        <p:spPr>
          <a:xfrm>
            <a:off x="1625600" y="365125"/>
            <a:ext cx="9728200" cy="1460500"/>
          </a:xfrm>
        </p:spPr>
        <p:txBody>
          <a:bodyPr>
            <a:normAutofit/>
          </a:bodyPr>
          <a:lstStyle/>
          <a:p>
            <a:r>
              <a:rPr lang="nl-NL" sz="4800" b="1" dirty="0"/>
              <a:t>8 Core drives of Gamification</a:t>
            </a:r>
          </a:p>
        </p:txBody>
      </p:sp>
      <p:sp>
        <p:nvSpPr>
          <p:cNvPr id="3" name="Content Placeholder 2"/>
          <p:cNvSpPr>
            <a:spLocks noGrp="1"/>
          </p:cNvSpPr>
          <p:nvPr>
            <p:ph idx="1"/>
          </p:nvPr>
        </p:nvSpPr>
        <p:spPr>
          <a:xfrm>
            <a:off x="2189408" y="1825625"/>
            <a:ext cx="9684540" cy="4813714"/>
          </a:xfrm>
        </p:spPr>
        <p:txBody>
          <a:bodyPr numCol="1">
            <a:normAutofit/>
          </a:bodyPr>
          <a:lstStyle/>
          <a:p>
            <a:pPr marL="0" indent="0">
              <a:lnSpc>
                <a:spcPct val="110000"/>
              </a:lnSpc>
              <a:buNone/>
            </a:pPr>
            <a:r>
              <a:rPr lang="nl-NL" dirty="0"/>
              <a:t>5: Social Influence &amp; Relatedness </a:t>
            </a:r>
          </a:p>
          <a:p>
            <a:pPr marL="0" indent="0">
              <a:lnSpc>
                <a:spcPct val="110000"/>
              </a:lnSpc>
              <a:buNone/>
            </a:pPr>
            <a:endParaRPr lang="nl-NL" dirty="0"/>
          </a:p>
          <a:p>
            <a:pPr marL="0" indent="0">
              <a:lnSpc>
                <a:spcPct val="110000"/>
              </a:lnSpc>
              <a:buNone/>
            </a:pPr>
            <a:endParaRPr lang="nl-NL" dirty="0"/>
          </a:p>
        </p:txBody>
      </p:sp>
      <p:sp>
        <p:nvSpPr>
          <p:cNvPr id="4" name="AutoShape 4" descr=" Hold The Button: miniatuur van screenshot  ">
            <a:extLst>
              <a:ext uri="{FF2B5EF4-FFF2-40B4-BE49-F238E27FC236}">
                <a16:creationId xmlns:a16="http://schemas.microsoft.com/office/drawing/2014/main" id="{21548D82-54CC-4766-B3CE-69D3A52BA61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6" name="Picture 5">
            <a:extLst>
              <a:ext uri="{FF2B5EF4-FFF2-40B4-BE49-F238E27FC236}">
                <a16:creationId xmlns:a16="http://schemas.microsoft.com/office/drawing/2014/main" id="{7DBC29BF-9BB9-4020-A709-E9FEFC49502E}"/>
              </a:ext>
            </a:extLst>
          </p:cNvPr>
          <p:cNvPicPr>
            <a:picLocks noChangeAspect="1"/>
          </p:cNvPicPr>
          <p:nvPr/>
        </p:nvPicPr>
        <p:blipFill rotWithShape="1">
          <a:blip r:embed="rId3"/>
          <a:srcRect l="31848" t="23949" r="46196" b="7419"/>
          <a:stretch/>
        </p:blipFill>
        <p:spPr>
          <a:xfrm>
            <a:off x="9197009" y="1934818"/>
            <a:ext cx="2676939" cy="4704521"/>
          </a:xfrm>
          <a:prstGeom prst="rect">
            <a:avLst/>
          </a:prstGeom>
        </p:spPr>
      </p:pic>
      <p:pic>
        <p:nvPicPr>
          <p:cNvPr id="9224" name="Picture 8" descr="Afbeeldingsresultaat voor world of tanks">
            <a:extLst>
              <a:ext uri="{FF2B5EF4-FFF2-40B4-BE49-F238E27FC236}">
                <a16:creationId xmlns:a16="http://schemas.microsoft.com/office/drawing/2014/main" id="{7C4E2FED-4B38-4A66-AA17-2D59C7878C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4250" y="3276600"/>
            <a:ext cx="5448300" cy="3333750"/>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Afbeeldingsresultaat voor facebook like button">
            <a:extLst>
              <a:ext uri="{FF2B5EF4-FFF2-40B4-BE49-F238E27FC236}">
                <a16:creationId xmlns:a16="http://schemas.microsoft.com/office/drawing/2014/main" id="{856B9A8D-47F3-4A9D-8AB0-8D83D4CB14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 y="2603706"/>
            <a:ext cx="1905000" cy="1628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25607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lum bright="20000" contrast="40000"/>
          </a:blip>
          <a:stretch>
            <a:fillRect/>
          </a:stretch>
        </p:blipFill>
        <p:spPr>
          <a:xfrm>
            <a:off x="0" y="0"/>
            <a:ext cx="12192000" cy="6869606"/>
          </a:xfrm>
          <a:prstGeom prst="rect">
            <a:avLst/>
          </a:prstGeom>
        </p:spPr>
      </p:pic>
      <p:sp>
        <p:nvSpPr>
          <p:cNvPr id="2" name="Title 1"/>
          <p:cNvSpPr>
            <a:spLocks noGrp="1"/>
          </p:cNvSpPr>
          <p:nvPr>
            <p:ph type="title"/>
          </p:nvPr>
        </p:nvSpPr>
        <p:spPr>
          <a:xfrm>
            <a:off x="1625600" y="365125"/>
            <a:ext cx="9728200" cy="1460500"/>
          </a:xfrm>
        </p:spPr>
        <p:txBody>
          <a:bodyPr>
            <a:normAutofit/>
          </a:bodyPr>
          <a:lstStyle/>
          <a:p>
            <a:r>
              <a:rPr lang="nl-NL" sz="4800" b="1" dirty="0"/>
              <a:t>8 Core drives of Gamification</a:t>
            </a:r>
          </a:p>
        </p:txBody>
      </p:sp>
      <p:sp>
        <p:nvSpPr>
          <p:cNvPr id="3" name="Content Placeholder 2"/>
          <p:cNvSpPr>
            <a:spLocks noGrp="1"/>
          </p:cNvSpPr>
          <p:nvPr>
            <p:ph idx="1"/>
          </p:nvPr>
        </p:nvSpPr>
        <p:spPr>
          <a:xfrm>
            <a:off x="2189408" y="1825625"/>
            <a:ext cx="9684540" cy="4813714"/>
          </a:xfrm>
        </p:spPr>
        <p:txBody>
          <a:bodyPr numCol="1">
            <a:normAutofit/>
          </a:bodyPr>
          <a:lstStyle/>
          <a:p>
            <a:pPr marL="0" indent="0">
              <a:lnSpc>
                <a:spcPct val="110000"/>
              </a:lnSpc>
              <a:buNone/>
            </a:pPr>
            <a:r>
              <a:rPr lang="nl-NL" dirty="0"/>
              <a:t>6: Scarcity &amp; Impatience</a:t>
            </a:r>
            <a:endParaRPr lang="nl-NL" sz="1100" dirty="0"/>
          </a:p>
          <a:p>
            <a:pPr marL="0" indent="0">
              <a:buNone/>
            </a:pPr>
            <a:endParaRPr lang="nl-NL" dirty="0"/>
          </a:p>
          <a:p>
            <a:pPr marL="0" indent="0">
              <a:buNone/>
            </a:pPr>
            <a:endParaRPr lang="nl-NL" dirty="0"/>
          </a:p>
        </p:txBody>
      </p:sp>
      <p:pic>
        <p:nvPicPr>
          <p:cNvPr id="8196" name="Picture 4" descr="Gerelateerde afbeelding">
            <a:extLst>
              <a:ext uri="{FF2B5EF4-FFF2-40B4-BE49-F238E27FC236}">
                <a16:creationId xmlns:a16="http://schemas.microsoft.com/office/drawing/2014/main" id="{DFFFE574-7142-4B23-BC51-BCECAC2AF31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1497" y="1825625"/>
            <a:ext cx="4262303" cy="3095167"/>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Afbeeldingsresultaat voor candy crush waiting screen">
            <a:extLst>
              <a:ext uri="{FF2B5EF4-FFF2-40B4-BE49-F238E27FC236}">
                <a16:creationId xmlns:a16="http://schemas.microsoft.com/office/drawing/2014/main" id="{E7B68DF4-48D2-4CAB-BA49-4A1B6B1DFFB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9775" t="8511" b="8546"/>
          <a:stretch/>
        </p:blipFill>
        <p:spPr bwMode="auto">
          <a:xfrm>
            <a:off x="2978997" y="2592485"/>
            <a:ext cx="2966002" cy="3665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17254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lum bright="20000" contrast="40000"/>
          </a:blip>
          <a:stretch>
            <a:fillRect/>
          </a:stretch>
        </p:blipFill>
        <p:spPr>
          <a:xfrm>
            <a:off x="0" y="0"/>
            <a:ext cx="12192000" cy="6869606"/>
          </a:xfrm>
          <a:prstGeom prst="rect">
            <a:avLst/>
          </a:prstGeom>
        </p:spPr>
      </p:pic>
      <p:sp>
        <p:nvSpPr>
          <p:cNvPr id="2" name="Title 1"/>
          <p:cNvSpPr>
            <a:spLocks noGrp="1"/>
          </p:cNvSpPr>
          <p:nvPr>
            <p:ph type="title"/>
          </p:nvPr>
        </p:nvSpPr>
        <p:spPr>
          <a:xfrm>
            <a:off x="1625600" y="365125"/>
            <a:ext cx="9728200" cy="1460500"/>
          </a:xfrm>
        </p:spPr>
        <p:txBody>
          <a:bodyPr>
            <a:normAutofit/>
          </a:bodyPr>
          <a:lstStyle/>
          <a:p>
            <a:r>
              <a:rPr lang="nl-NL" sz="4800" b="1" dirty="0"/>
              <a:t>8 Core drives of Gamification</a:t>
            </a:r>
          </a:p>
        </p:txBody>
      </p:sp>
      <p:sp>
        <p:nvSpPr>
          <p:cNvPr id="3" name="Content Placeholder 2"/>
          <p:cNvSpPr>
            <a:spLocks noGrp="1"/>
          </p:cNvSpPr>
          <p:nvPr>
            <p:ph idx="1"/>
          </p:nvPr>
        </p:nvSpPr>
        <p:spPr>
          <a:xfrm>
            <a:off x="2189408" y="1825625"/>
            <a:ext cx="9684540" cy="4813714"/>
          </a:xfrm>
        </p:spPr>
        <p:txBody>
          <a:bodyPr numCol="1">
            <a:normAutofit/>
          </a:bodyPr>
          <a:lstStyle/>
          <a:p>
            <a:pPr marL="0" indent="0">
              <a:lnSpc>
                <a:spcPct val="110000"/>
              </a:lnSpc>
              <a:buNone/>
            </a:pPr>
            <a:r>
              <a:rPr lang="nl-NL" dirty="0"/>
              <a:t>7: Unpredictability &amp; Curiosity</a:t>
            </a:r>
          </a:p>
          <a:p>
            <a:pPr marL="0" indent="0">
              <a:lnSpc>
                <a:spcPct val="110000"/>
              </a:lnSpc>
              <a:buNone/>
            </a:pPr>
            <a:endParaRPr lang="nl-NL" sz="1100" dirty="0"/>
          </a:p>
          <a:p>
            <a:pPr marL="0" indent="0">
              <a:buNone/>
            </a:pPr>
            <a:endParaRPr lang="nl-NL" dirty="0"/>
          </a:p>
          <a:p>
            <a:pPr marL="0" indent="0">
              <a:buNone/>
            </a:pPr>
            <a:endParaRPr lang="nl-NL" dirty="0"/>
          </a:p>
        </p:txBody>
      </p:sp>
      <p:pic>
        <p:nvPicPr>
          <p:cNvPr id="4" name="Picture 3">
            <a:extLst>
              <a:ext uri="{FF2B5EF4-FFF2-40B4-BE49-F238E27FC236}">
                <a16:creationId xmlns:a16="http://schemas.microsoft.com/office/drawing/2014/main" id="{3FCA2D6D-2403-4BEE-9BF0-BA79EA5C9F72}"/>
              </a:ext>
            </a:extLst>
          </p:cNvPr>
          <p:cNvPicPr>
            <a:picLocks noChangeAspect="1"/>
          </p:cNvPicPr>
          <p:nvPr/>
        </p:nvPicPr>
        <p:blipFill rotWithShape="1">
          <a:blip r:embed="rId3"/>
          <a:srcRect l="29456" t="38835" r="29456" b="25206"/>
          <a:stretch/>
        </p:blipFill>
        <p:spPr>
          <a:xfrm>
            <a:off x="2412723" y="2711716"/>
            <a:ext cx="5009323" cy="2464904"/>
          </a:xfrm>
          <a:prstGeom prst="rect">
            <a:avLst/>
          </a:prstGeom>
          <a:ln>
            <a:solidFill>
              <a:schemeClr val="accent1"/>
            </a:solidFill>
          </a:ln>
        </p:spPr>
      </p:pic>
      <p:pic>
        <p:nvPicPr>
          <p:cNvPr id="7170" name="Picture 2" descr="Afbeeldingsresultaat voor monopoly kanskaart">
            <a:extLst>
              <a:ext uri="{FF2B5EF4-FFF2-40B4-BE49-F238E27FC236}">
                <a16:creationId xmlns:a16="http://schemas.microsoft.com/office/drawing/2014/main" id="{F061C44D-4C8F-40D0-BEEE-3FCA35B378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592" y="4135299"/>
            <a:ext cx="1800225" cy="254317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Afbeeldingsresultaat voor starbucks name spelling">
            <a:extLst>
              <a:ext uri="{FF2B5EF4-FFF2-40B4-BE49-F238E27FC236}">
                <a16:creationId xmlns:a16="http://schemas.microsoft.com/office/drawing/2014/main" id="{0CDAE630-C713-4B08-8FD2-0B40863550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99124" y="2544624"/>
            <a:ext cx="4133850" cy="413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60914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lum bright="20000" contrast="40000"/>
          </a:blip>
          <a:stretch>
            <a:fillRect/>
          </a:stretch>
        </p:blipFill>
        <p:spPr>
          <a:xfrm>
            <a:off x="0" y="0"/>
            <a:ext cx="12192000" cy="6869606"/>
          </a:xfrm>
          <a:prstGeom prst="rect">
            <a:avLst/>
          </a:prstGeom>
        </p:spPr>
      </p:pic>
      <p:sp>
        <p:nvSpPr>
          <p:cNvPr id="2" name="Title 1"/>
          <p:cNvSpPr>
            <a:spLocks noGrp="1"/>
          </p:cNvSpPr>
          <p:nvPr>
            <p:ph type="title"/>
          </p:nvPr>
        </p:nvSpPr>
        <p:spPr>
          <a:xfrm>
            <a:off x="1625600" y="365125"/>
            <a:ext cx="9728200" cy="1460500"/>
          </a:xfrm>
        </p:spPr>
        <p:txBody>
          <a:bodyPr>
            <a:normAutofit/>
          </a:bodyPr>
          <a:lstStyle/>
          <a:p>
            <a:r>
              <a:rPr lang="nl-NL" sz="4800" b="1" dirty="0"/>
              <a:t>8 Core drives of Gamification</a:t>
            </a:r>
          </a:p>
        </p:txBody>
      </p:sp>
      <p:sp>
        <p:nvSpPr>
          <p:cNvPr id="3" name="Content Placeholder 2"/>
          <p:cNvSpPr>
            <a:spLocks noGrp="1"/>
          </p:cNvSpPr>
          <p:nvPr>
            <p:ph idx="1"/>
          </p:nvPr>
        </p:nvSpPr>
        <p:spPr>
          <a:xfrm>
            <a:off x="2189408" y="1825625"/>
            <a:ext cx="9684540" cy="4813714"/>
          </a:xfrm>
        </p:spPr>
        <p:txBody>
          <a:bodyPr numCol="1">
            <a:normAutofit/>
          </a:bodyPr>
          <a:lstStyle/>
          <a:p>
            <a:pPr marL="0" indent="0">
              <a:lnSpc>
                <a:spcPct val="110000"/>
              </a:lnSpc>
              <a:buNone/>
            </a:pPr>
            <a:r>
              <a:rPr lang="nl-NL" dirty="0"/>
              <a:t>8: Loss &amp; Avoidance</a:t>
            </a:r>
            <a:endParaRPr lang="nl-NL" sz="1100" dirty="0"/>
          </a:p>
          <a:p>
            <a:pPr marL="0" indent="0">
              <a:buNone/>
            </a:pPr>
            <a:endParaRPr lang="nl-NL" dirty="0"/>
          </a:p>
          <a:p>
            <a:pPr marL="0" indent="0">
              <a:buNone/>
            </a:pPr>
            <a:endParaRPr lang="nl-NL" dirty="0"/>
          </a:p>
        </p:txBody>
      </p:sp>
      <p:pic>
        <p:nvPicPr>
          <p:cNvPr id="6146" name="Picture 2" descr="Afbeeldingsresultaat voor game over retry level">
            <a:extLst>
              <a:ext uri="{FF2B5EF4-FFF2-40B4-BE49-F238E27FC236}">
                <a16:creationId xmlns:a16="http://schemas.microsoft.com/office/drawing/2014/main" id="{9C2093FE-9A5F-4CA3-9E73-C516E4B475F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0331" y="3651250"/>
            <a:ext cx="4585252" cy="257920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Afbeeldingsresultaat voor vakantieveiling">
            <a:extLst>
              <a:ext uri="{FF2B5EF4-FFF2-40B4-BE49-F238E27FC236}">
                <a16:creationId xmlns:a16="http://schemas.microsoft.com/office/drawing/2014/main" id="{86C762ED-4F4A-450D-9794-47FC2203D8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5031" y="1595357"/>
            <a:ext cx="4827869" cy="181045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juffrouwanne.weebly.com/uploads/5/1/8/0/51809511/4119458_orig.png">
            <a:extLst>
              <a:ext uri="{FF2B5EF4-FFF2-40B4-BE49-F238E27FC236}">
                <a16:creationId xmlns:a16="http://schemas.microsoft.com/office/drawing/2014/main" id="{1EFCBB3A-D320-4817-A2A9-15B7E2CAE5C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66" t="21438" r="45897" b="50125"/>
          <a:stretch/>
        </p:blipFill>
        <p:spPr bwMode="auto">
          <a:xfrm>
            <a:off x="5615269" y="4318620"/>
            <a:ext cx="5738531" cy="1825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43524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lum bright="20000" contrast="40000"/>
          </a:blip>
          <a:stretch>
            <a:fillRect/>
          </a:stretch>
        </p:blipFill>
        <p:spPr>
          <a:xfrm>
            <a:off x="0" y="0"/>
            <a:ext cx="12192000" cy="6869606"/>
          </a:xfrm>
          <a:prstGeom prst="rect">
            <a:avLst/>
          </a:prstGeom>
        </p:spPr>
      </p:pic>
      <p:sp>
        <p:nvSpPr>
          <p:cNvPr id="2" name="Title 1"/>
          <p:cNvSpPr>
            <a:spLocks noGrp="1"/>
          </p:cNvSpPr>
          <p:nvPr>
            <p:ph type="title"/>
          </p:nvPr>
        </p:nvSpPr>
        <p:spPr>
          <a:xfrm>
            <a:off x="1625600" y="365125"/>
            <a:ext cx="9728200" cy="1460500"/>
          </a:xfrm>
        </p:spPr>
        <p:txBody>
          <a:bodyPr>
            <a:normAutofit/>
          </a:bodyPr>
          <a:lstStyle/>
          <a:p>
            <a:r>
              <a:rPr lang="nl-NL" sz="4800" b="1" dirty="0" err="1"/>
              <a:t>Octalysis</a:t>
            </a:r>
            <a:endParaRPr lang="nl-NL" sz="4800" b="1" dirty="0"/>
          </a:p>
        </p:txBody>
      </p:sp>
      <p:sp>
        <p:nvSpPr>
          <p:cNvPr id="3" name="Content Placeholder 2"/>
          <p:cNvSpPr>
            <a:spLocks noGrp="1"/>
          </p:cNvSpPr>
          <p:nvPr>
            <p:ph idx="1"/>
          </p:nvPr>
        </p:nvSpPr>
        <p:spPr>
          <a:xfrm>
            <a:off x="2189408" y="1825625"/>
            <a:ext cx="9684540" cy="4813714"/>
          </a:xfrm>
        </p:spPr>
        <p:txBody>
          <a:bodyPr numCol="1">
            <a:normAutofit/>
          </a:bodyPr>
          <a:lstStyle/>
          <a:p>
            <a:pPr marL="0" indent="0">
              <a:buNone/>
            </a:pPr>
            <a:endParaRPr lang="nl-NL" dirty="0"/>
          </a:p>
        </p:txBody>
      </p:sp>
      <p:pic>
        <p:nvPicPr>
          <p:cNvPr id="5122" name="Picture 2" descr="Gamification Framework Octalysis">
            <a:extLst>
              <a:ext uri="{FF2B5EF4-FFF2-40B4-BE49-F238E27FC236}">
                <a16:creationId xmlns:a16="http://schemas.microsoft.com/office/drawing/2014/main" id="{540C261A-380B-581B-054F-F74E39B9B8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9574" y="365125"/>
            <a:ext cx="8230283" cy="6172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01961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lum bright="20000" contrast="40000"/>
          </a:blip>
          <a:stretch>
            <a:fillRect/>
          </a:stretch>
        </p:blipFill>
        <p:spPr>
          <a:xfrm>
            <a:off x="0" y="0"/>
            <a:ext cx="12192000" cy="6869606"/>
          </a:xfrm>
          <a:prstGeom prst="rect">
            <a:avLst/>
          </a:prstGeom>
        </p:spPr>
      </p:pic>
      <p:sp>
        <p:nvSpPr>
          <p:cNvPr id="2" name="Title 1"/>
          <p:cNvSpPr>
            <a:spLocks noGrp="1"/>
          </p:cNvSpPr>
          <p:nvPr>
            <p:ph type="title"/>
          </p:nvPr>
        </p:nvSpPr>
        <p:spPr>
          <a:xfrm>
            <a:off x="1625600" y="365125"/>
            <a:ext cx="9728200" cy="1460500"/>
          </a:xfrm>
        </p:spPr>
        <p:txBody>
          <a:bodyPr>
            <a:normAutofit/>
          </a:bodyPr>
          <a:lstStyle/>
          <a:p>
            <a:r>
              <a:rPr lang="nl-NL" sz="4800" b="1" dirty="0"/>
              <a:t>Serious Gaming</a:t>
            </a:r>
          </a:p>
        </p:txBody>
      </p:sp>
      <p:sp>
        <p:nvSpPr>
          <p:cNvPr id="3" name="Content Placeholder 2"/>
          <p:cNvSpPr>
            <a:spLocks noGrp="1"/>
          </p:cNvSpPr>
          <p:nvPr>
            <p:ph idx="1"/>
          </p:nvPr>
        </p:nvSpPr>
        <p:spPr>
          <a:xfrm>
            <a:off x="1555423" y="1825625"/>
            <a:ext cx="10318525" cy="4813714"/>
          </a:xfrm>
        </p:spPr>
        <p:txBody>
          <a:bodyPr numCol="1">
            <a:normAutofit/>
          </a:bodyPr>
          <a:lstStyle/>
          <a:p>
            <a:pPr marL="0" indent="0">
              <a:lnSpc>
                <a:spcPct val="110000"/>
              </a:lnSpc>
              <a:buNone/>
            </a:pPr>
            <a:r>
              <a:rPr lang="nl-NL" sz="2400" dirty="0"/>
              <a:t>Spellen ontworpen voor andere doeleinden dan alleen spelen.</a:t>
            </a:r>
          </a:p>
          <a:p>
            <a:pPr marL="0" indent="0">
              <a:lnSpc>
                <a:spcPct val="110000"/>
              </a:lnSpc>
              <a:buNone/>
            </a:pPr>
            <a:endParaRPr lang="nl-NL" sz="2400" dirty="0"/>
          </a:p>
          <a:p>
            <a:pPr marL="0" indent="0">
              <a:lnSpc>
                <a:spcPct val="110000"/>
              </a:lnSpc>
              <a:buNone/>
            </a:pPr>
            <a:r>
              <a:rPr lang="nl-NL" sz="2400" dirty="0"/>
              <a:t>Wie kent er voorbeelden van </a:t>
            </a:r>
            <a:r>
              <a:rPr lang="nl-NL" sz="2400" dirty="0" err="1"/>
              <a:t>Serious</a:t>
            </a:r>
            <a:r>
              <a:rPr lang="nl-NL" sz="2400" dirty="0"/>
              <a:t> Games in de erfgoedsector?</a:t>
            </a:r>
          </a:p>
          <a:p>
            <a:pPr marL="0" indent="0">
              <a:lnSpc>
                <a:spcPct val="110000"/>
              </a:lnSpc>
              <a:buNone/>
            </a:pPr>
            <a:endParaRPr lang="nl-NL" sz="2400" dirty="0"/>
          </a:p>
          <a:p>
            <a:pPr marL="0" indent="0">
              <a:lnSpc>
                <a:spcPct val="110000"/>
              </a:lnSpc>
              <a:buNone/>
            </a:pPr>
            <a:endParaRPr lang="nl-NL" dirty="0"/>
          </a:p>
          <a:p>
            <a:pPr marL="0" indent="0">
              <a:lnSpc>
                <a:spcPct val="110000"/>
              </a:lnSpc>
              <a:buNone/>
            </a:pPr>
            <a:endParaRPr lang="nl-NL" dirty="0"/>
          </a:p>
          <a:p>
            <a:pPr marL="0" indent="0">
              <a:lnSpc>
                <a:spcPct val="110000"/>
              </a:lnSpc>
              <a:buNone/>
            </a:pPr>
            <a:endParaRPr lang="nl-NL" dirty="0"/>
          </a:p>
          <a:p>
            <a:pPr marL="0" indent="0">
              <a:buNone/>
            </a:pPr>
            <a:endParaRPr lang="nl-NL" dirty="0"/>
          </a:p>
        </p:txBody>
      </p:sp>
    </p:spTree>
    <p:extLst>
      <p:ext uri="{BB962C8B-B14F-4D97-AF65-F5344CB8AC3E}">
        <p14:creationId xmlns:p14="http://schemas.microsoft.com/office/powerpoint/2010/main" val="34152213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lum bright="20000" contrast="40000"/>
          </a:blip>
          <a:stretch>
            <a:fillRect/>
          </a:stretch>
        </p:blipFill>
        <p:spPr>
          <a:xfrm>
            <a:off x="0" y="0"/>
            <a:ext cx="12192000" cy="6869606"/>
          </a:xfrm>
          <a:prstGeom prst="rect">
            <a:avLst/>
          </a:prstGeom>
        </p:spPr>
      </p:pic>
      <p:sp>
        <p:nvSpPr>
          <p:cNvPr id="2" name="Title 1"/>
          <p:cNvSpPr>
            <a:spLocks noGrp="1"/>
          </p:cNvSpPr>
          <p:nvPr>
            <p:ph type="title"/>
          </p:nvPr>
        </p:nvSpPr>
        <p:spPr>
          <a:xfrm>
            <a:off x="1625600" y="365125"/>
            <a:ext cx="9728200" cy="1460500"/>
          </a:xfrm>
        </p:spPr>
        <p:txBody>
          <a:bodyPr>
            <a:normAutofit/>
          </a:bodyPr>
          <a:lstStyle/>
          <a:p>
            <a:r>
              <a:rPr lang="nl-NL" sz="4800" b="1" dirty="0"/>
              <a:t>Serious Gaming</a:t>
            </a:r>
          </a:p>
        </p:txBody>
      </p:sp>
      <p:sp>
        <p:nvSpPr>
          <p:cNvPr id="3" name="Content Placeholder 2"/>
          <p:cNvSpPr>
            <a:spLocks noGrp="1"/>
          </p:cNvSpPr>
          <p:nvPr>
            <p:ph idx="1"/>
          </p:nvPr>
        </p:nvSpPr>
        <p:spPr>
          <a:xfrm>
            <a:off x="3498574" y="1825625"/>
            <a:ext cx="8375374" cy="4813714"/>
          </a:xfrm>
        </p:spPr>
        <p:txBody>
          <a:bodyPr numCol="1">
            <a:normAutofit/>
          </a:bodyPr>
          <a:lstStyle/>
          <a:p>
            <a:pPr marL="0" indent="0">
              <a:lnSpc>
                <a:spcPct val="110000"/>
              </a:lnSpc>
              <a:buNone/>
            </a:pPr>
            <a:r>
              <a:rPr lang="nl-NL" sz="2400" dirty="0"/>
              <a:t>Martijn Koops, </a:t>
            </a:r>
            <a:r>
              <a:rPr lang="nl-NL" sz="2400" i="1" dirty="0"/>
              <a:t>Gamedidactiek</a:t>
            </a:r>
            <a:r>
              <a:rPr lang="nl-NL" sz="2400" dirty="0"/>
              <a:t> (2016)</a:t>
            </a:r>
          </a:p>
          <a:p>
            <a:pPr marL="0" indent="0">
              <a:lnSpc>
                <a:spcPct val="110000"/>
              </a:lnSpc>
              <a:buNone/>
            </a:pPr>
            <a:endParaRPr lang="nl-NL" sz="800" dirty="0"/>
          </a:p>
          <a:p>
            <a:pPr marL="0" indent="0">
              <a:lnSpc>
                <a:spcPct val="110000"/>
              </a:lnSpc>
              <a:buNone/>
            </a:pPr>
            <a:r>
              <a:rPr lang="nl-NL" dirty="0"/>
              <a:t>Soorten educatieve spellen:</a:t>
            </a:r>
          </a:p>
          <a:p>
            <a:pPr>
              <a:lnSpc>
                <a:spcPct val="110000"/>
              </a:lnSpc>
            </a:pPr>
            <a:r>
              <a:rPr lang="nl-NL" dirty="0"/>
              <a:t>Kennisspel 		(kennis opdoen/oefenen)</a:t>
            </a:r>
          </a:p>
          <a:p>
            <a:pPr>
              <a:lnSpc>
                <a:spcPct val="110000"/>
              </a:lnSpc>
            </a:pPr>
            <a:r>
              <a:rPr lang="nl-NL" dirty="0"/>
              <a:t>Oefenspellen 		(vaardigheid leren/oefenen)</a:t>
            </a:r>
          </a:p>
          <a:p>
            <a:pPr>
              <a:lnSpc>
                <a:spcPct val="110000"/>
              </a:lnSpc>
            </a:pPr>
            <a:r>
              <a:rPr lang="nl-NL" dirty="0"/>
              <a:t>Begripsspel 		(begrip creëren)</a:t>
            </a:r>
          </a:p>
          <a:p>
            <a:pPr>
              <a:lnSpc>
                <a:spcPct val="110000"/>
              </a:lnSpc>
            </a:pPr>
            <a:r>
              <a:rPr lang="nl-NL" dirty="0"/>
              <a:t>Verkenningsspel 		(bewustwording)</a:t>
            </a:r>
          </a:p>
          <a:p>
            <a:pPr marL="0" indent="0">
              <a:lnSpc>
                <a:spcPct val="110000"/>
              </a:lnSpc>
              <a:buNone/>
            </a:pPr>
            <a:endParaRPr lang="nl-NL" dirty="0"/>
          </a:p>
          <a:p>
            <a:pPr marL="0" indent="0">
              <a:lnSpc>
                <a:spcPct val="110000"/>
              </a:lnSpc>
              <a:buNone/>
            </a:pPr>
            <a:endParaRPr lang="nl-NL" dirty="0"/>
          </a:p>
          <a:p>
            <a:pPr marL="0" indent="0">
              <a:buNone/>
            </a:pPr>
            <a:endParaRPr lang="nl-NL" dirty="0"/>
          </a:p>
        </p:txBody>
      </p:sp>
    </p:spTree>
    <p:extLst>
      <p:ext uri="{BB962C8B-B14F-4D97-AF65-F5344CB8AC3E}">
        <p14:creationId xmlns:p14="http://schemas.microsoft.com/office/powerpoint/2010/main" val="7095214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lum bright="20000" contrast="40000"/>
          </a:blip>
          <a:stretch>
            <a:fillRect/>
          </a:stretch>
        </p:blipFill>
        <p:spPr>
          <a:xfrm>
            <a:off x="0" y="0"/>
            <a:ext cx="12192000" cy="6869606"/>
          </a:xfrm>
          <a:prstGeom prst="rect">
            <a:avLst/>
          </a:prstGeom>
        </p:spPr>
      </p:pic>
      <p:sp>
        <p:nvSpPr>
          <p:cNvPr id="2" name="Title 1"/>
          <p:cNvSpPr>
            <a:spLocks noGrp="1"/>
          </p:cNvSpPr>
          <p:nvPr>
            <p:ph type="title"/>
          </p:nvPr>
        </p:nvSpPr>
        <p:spPr>
          <a:xfrm>
            <a:off x="1625600" y="365125"/>
            <a:ext cx="9728200" cy="1460500"/>
          </a:xfrm>
        </p:spPr>
        <p:txBody>
          <a:bodyPr>
            <a:normAutofit/>
          </a:bodyPr>
          <a:lstStyle/>
          <a:p>
            <a:r>
              <a:rPr lang="nl-NL" sz="4800" b="1" dirty="0"/>
              <a:t>Serious Gaming</a:t>
            </a:r>
          </a:p>
        </p:txBody>
      </p:sp>
      <p:sp>
        <p:nvSpPr>
          <p:cNvPr id="3" name="Content Placeholder 2"/>
          <p:cNvSpPr>
            <a:spLocks noGrp="1"/>
          </p:cNvSpPr>
          <p:nvPr>
            <p:ph idx="1"/>
          </p:nvPr>
        </p:nvSpPr>
        <p:spPr>
          <a:xfrm>
            <a:off x="7013542" y="791852"/>
            <a:ext cx="4860406" cy="5552387"/>
          </a:xfrm>
        </p:spPr>
        <p:txBody>
          <a:bodyPr numCol="1">
            <a:normAutofit fontScale="77500" lnSpcReduction="20000"/>
          </a:bodyPr>
          <a:lstStyle/>
          <a:p>
            <a:pPr marL="0" indent="0">
              <a:lnSpc>
                <a:spcPct val="110000"/>
              </a:lnSpc>
              <a:buNone/>
            </a:pPr>
            <a:r>
              <a:rPr lang="nl-NL" sz="2400" dirty="0"/>
              <a:t>Stappenplan (Koen Henskens, 2010)</a:t>
            </a:r>
          </a:p>
          <a:p>
            <a:pPr marL="0" indent="0">
              <a:lnSpc>
                <a:spcPct val="110000"/>
              </a:lnSpc>
              <a:buNone/>
            </a:pPr>
            <a:endParaRPr lang="nl-NL" sz="800" dirty="0"/>
          </a:p>
          <a:p>
            <a:pPr marL="514350" indent="-514350">
              <a:lnSpc>
                <a:spcPct val="110000"/>
              </a:lnSpc>
              <a:buAutoNum type="arabicPeriod"/>
            </a:pPr>
            <a:r>
              <a:rPr lang="nl-NL" dirty="0"/>
              <a:t>Onderwerpkeuze</a:t>
            </a:r>
          </a:p>
          <a:p>
            <a:pPr marL="514350" indent="-514350">
              <a:lnSpc>
                <a:spcPct val="110000"/>
              </a:lnSpc>
              <a:buAutoNum type="arabicPeriod"/>
            </a:pPr>
            <a:r>
              <a:rPr lang="nl-NL" dirty="0"/>
              <a:t>Informatie verzamelen (inlezen)</a:t>
            </a:r>
          </a:p>
          <a:p>
            <a:pPr marL="514350" indent="-514350">
              <a:lnSpc>
                <a:spcPct val="110000"/>
              </a:lnSpc>
              <a:buAutoNum type="arabicPeriod"/>
            </a:pPr>
            <a:r>
              <a:rPr lang="nl-NL" dirty="0"/>
              <a:t>Hoofd- en bijzaken onderscheiden</a:t>
            </a:r>
          </a:p>
          <a:p>
            <a:pPr marL="514350" indent="-514350">
              <a:lnSpc>
                <a:spcPct val="110000"/>
              </a:lnSpc>
              <a:buAutoNum type="arabicPeriod"/>
            </a:pPr>
            <a:r>
              <a:rPr lang="nl-NL" dirty="0"/>
              <a:t>Leerdoelstellingen formuleren </a:t>
            </a:r>
          </a:p>
          <a:p>
            <a:pPr marL="514350" indent="-514350">
              <a:lnSpc>
                <a:spcPct val="110000"/>
              </a:lnSpc>
              <a:buAutoNum type="arabicPeriod"/>
            </a:pPr>
            <a:r>
              <a:rPr lang="nl-NL" dirty="0"/>
              <a:t>Concretiseren</a:t>
            </a:r>
          </a:p>
          <a:p>
            <a:pPr marL="514350" indent="-514350">
              <a:lnSpc>
                <a:spcPct val="110000"/>
              </a:lnSpc>
              <a:buAutoNum type="arabicPeriod"/>
            </a:pPr>
            <a:r>
              <a:rPr lang="nl-NL" dirty="0"/>
              <a:t>Spelmechanisme zoeken/kiezen (4)</a:t>
            </a:r>
          </a:p>
          <a:p>
            <a:pPr marL="514350" indent="-514350">
              <a:lnSpc>
                <a:spcPct val="110000"/>
              </a:lnSpc>
              <a:buAutoNum type="arabicPeriod"/>
            </a:pPr>
            <a:r>
              <a:rPr lang="nl-NL" dirty="0"/>
              <a:t>Mechanisme uittesten </a:t>
            </a:r>
          </a:p>
          <a:p>
            <a:pPr marL="514350" indent="-514350">
              <a:lnSpc>
                <a:spcPct val="110000"/>
              </a:lnSpc>
              <a:buAutoNum type="arabicPeriod"/>
            </a:pPr>
            <a:r>
              <a:rPr lang="nl-NL" dirty="0"/>
              <a:t>Mechanisme invullen (3, 5)</a:t>
            </a:r>
          </a:p>
          <a:p>
            <a:pPr marL="514350" indent="-514350">
              <a:lnSpc>
                <a:spcPct val="110000"/>
              </a:lnSpc>
              <a:buAutoNum type="arabicPeriod"/>
            </a:pPr>
            <a:r>
              <a:rPr lang="nl-NL" dirty="0"/>
              <a:t>Lay-out toevoegen</a:t>
            </a:r>
          </a:p>
          <a:p>
            <a:pPr marL="514350" indent="-514350">
              <a:lnSpc>
                <a:spcPct val="110000"/>
              </a:lnSpc>
              <a:buAutoNum type="arabicPeriod"/>
            </a:pPr>
            <a:r>
              <a:rPr lang="nl-NL" dirty="0"/>
              <a:t>Spelen!</a:t>
            </a:r>
          </a:p>
          <a:p>
            <a:pPr marL="514350" indent="-514350">
              <a:lnSpc>
                <a:spcPct val="110000"/>
              </a:lnSpc>
              <a:buAutoNum type="arabicPeriod"/>
            </a:pPr>
            <a:endParaRPr lang="nl-NL" dirty="0"/>
          </a:p>
          <a:p>
            <a:pPr marL="0" indent="0">
              <a:lnSpc>
                <a:spcPct val="110000"/>
              </a:lnSpc>
              <a:buNone/>
            </a:pPr>
            <a:endParaRPr lang="nl-NL" dirty="0"/>
          </a:p>
          <a:p>
            <a:pPr marL="0" indent="0">
              <a:lnSpc>
                <a:spcPct val="110000"/>
              </a:lnSpc>
              <a:buNone/>
            </a:pPr>
            <a:endParaRPr lang="nl-NL" dirty="0"/>
          </a:p>
          <a:p>
            <a:pPr marL="0" indent="0">
              <a:buNone/>
            </a:pPr>
            <a:endParaRPr lang="nl-NL" dirty="0"/>
          </a:p>
        </p:txBody>
      </p:sp>
    </p:spTree>
    <p:extLst>
      <p:ext uri="{BB962C8B-B14F-4D97-AF65-F5344CB8AC3E}">
        <p14:creationId xmlns:p14="http://schemas.microsoft.com/office/powerpoint/2010/main" val="32290093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lum bright="20000" contrast="40000"/>
          </a:blip>
          <a:stretch>
            <a:fillRect/>
          </a:stretch>
        </p:blipFill>
        <p:spPr>
          <a:xfrm>
            <a:off x="0" y="0"/>
            <a:ext cx="12192000" cy="6869606"/>
          </a:xfrm>
          <a:prstGeom prst="rect">
            <a:avLst/>
          </a:prstGeom>
        </p:spPr>
      </p:pic>
      <p:sp>
        <p:nvSpPr>
          <p:cNvPr id="2" name="Title 1"/>
          <p:cNvSpPr>
            <a:spLocks noGrp="1"/>
          </p:cNvSpPr>
          <p:nvPr>
            <p:ph type="title"/>
          </p:nvPr>
        </p:nvSpPr>
        <p:spPr>
          <a:xfrm>
            <a:off x="1625600" y="365125"/>
            <a:ext cx="9728200" cy="1460500"/>
          </a:xfrm>
        </p:spPr>
        <p:txBody>
          <a:bodyPr>
            <a:normAutofit/>
          </a:bodyPr>
          <a:lstStyle/>
          <a:p>
            <a:r>
              <a:rPr lang="nl-NL" sz="4800" b="1" dirty="0"/>
              <a:t>Serious Gaming</a:t>
            </a:r>
          </a:p>
        </p:txBody>
      </p:sp>
      <p:sp>
        <p:nvSpPr>
          <p:cNvPr id="3" name="Content Placeholder 2"/>
          <p:cNvSpPr>
            <a:spLocks noGrp="1"/>
          </p:cNvSpPr>
          <p:nvPr>
            <p:ph idx="1"/>
          </p:nvPr>
        </p:nvSpPr>
        <p:spPr>
          <a:xfrm>
            <a:off x="7013542" y="791852"/>
            <a:ext cx="4860406" cy="5552387"/>
          </a:xfrm>
        </p:spPr>
        <p:txBody>
          <a:bodyPr numCol="1">
            <a:normAutofit fontScale="77500" lnSpcReduction="20000"/>
          </a:bodyPr>
          <a:lstStyle/>
          <a:p>
            <a:pPr marL="0" indent="0">
              <a:lnSpc>
                <a:spcPct val="110000"/>
              </a:lnSpc>
              <a:buNone/>
            </a:pPr>
            <a:r>
              <a:rPr lang="nl-NL" sz="2400" dirty="0"/>
              <a:t>Stappenplan (Koen Henskens, 2010)</a:t>
            </a:r>
          </a:p>
          <a:p>
            <a:pPr marL="0" indent="0">
              <a:lnSpc>
                <a:spcPct val="110000"/>
              </a:lnSpc>
              <a:buNone/>
            </a:pPr>
            <a:endParaRPr lang="nl-NL" sz="800" dirty="0"/>
          </a:p>
          <a:p>
            <a:pPr marL="514350" indent="-514350">
              <a:lnSpc>
                <a:spcPct val="110000"/>
              </a:lnSpc>
              <a:buAutoNum type="arabicPeriod"/>
            </a:pPr>
            <a:r>
              <a:rPr lang="nl-NL" dirty="0">
                <a:highlight>
                  <a:srgbClr val="FFFF00"/>
                </a:highlight>
              </a:rPr>
              <a:t>Onderwerpkeuze</a:t>
            </a:r>
          </a:p>
          <a:p>
            <a:pPr marL="514350" indent="-514350">
              <a:lnSpc>
                <a:spcPct val="110000"/>
              </a:lnSpc>
              <a:buAutoNum type="arabicPeriod"/>
            </a:pPr>
            <a:r>
              <a:rPr lang="nl-NL" dirty="0"/>
              <a:t>Informatie verzamelen (inlezen)</a:t>
            </a:r>
          </a:p>
          <a:p>
            <a:pPr marL="514350" indent="-514350">
              <a:lnSpc>
                <a:spcPct val="110000"/>
              </a:lnSpc>
              <a:buAutoNum type="arabicPeriod"/>
            </a:pPr>
            <a:r>
              <a:rPr lang="nl-NL" dirty="0"/>
              <a:t>Hoofd- en bijzaken onderscheiden</a:t>
            </a:r>
          </a:p>
          <a:p>
            <a:pPr marL="514350" indent="-514350">
              <a:lnSpc>
                <a:spcPct val="110000"/>
              </a:lnSpc>
              <a:buAutoNum type="arabicPeriod"/>
            </a:pPr>
            <a:r>
              <a:rPr lang="nl-NL" dirty="0"/>
              <a:t>Leerdoelstellingen formuleren </a:t>
            </a:r>
          </a:p>
          <a:p>
            <a:pPr marL="514350" indent="-514350">
              <a:lnSpc>
                <a:spcPct val="110000"/>
              </a:lnSpc>
              <a:buAutoNum type="arabicPeriod"/>
            </a:pPr>
            <a:r>
              <a:rPr lang="nl-NL" dirty="0"/>
              <a:t>Concretiseren</a:t>
            </a:r>
          </a:p>
          <a:p>
            <a:pPr marL="514350" indent="-514350">
              <a:lnSpc>
                <a:spcPct val="110000"/>
              </a:lnSpc>
              <a:buAutoNum type="arabicPeriod"/>
            </a:pPr>
            <a:r>
              <a:rPr lang="nl-NL" dirty="0"/>
              <a:t>Spelmechanisme zoeken/kiezen (4)</a:t>
            </a:r>
          </a:p>
          <a:p>
            <a:pPr marL="514350" indent="-514350">
              <a:lnSpc>
                <a:spcPct val="110000"/>
              </a:lnSpc>
              <a:buAutoNum type="arabicPeriod"/>
            </a:pPr>
            <a:r>
              <a:rPr lang="nl-NL" dirty="0"/>
              <a:t>Mechanisme uittesten </a:t>
            </a:r>
          </a:p>
          <a:p>
            <a:pPr marL="514350" indent="-514350">
              <a:lnSpc>
                <a:spcPct val="110000"/>
              </a:lnSpc>
              <a:buAutoNum type="arabicPeriod"/>
            </a:pPr>
            <a:r>
              <a:rPr lang="nl-NL" dirty="0"/>
              <a:t>Mechanisme invullen (3, 5)</a:t>
            </a:r>
          </a:p>
          <a:p>
            <a:pPr marL="514350" indent="-514350">
              <a:lnSpc>
                <a:spcPct val="110000"/>
              </a:lnSpc>
              <a:buAutoNum type="arabicPeriod"/>
            </a:pPr>
            <a:r>
              <a:rPr lang="nl-NL" dirty="0"/>
              <a:t>Lay-out toevoegen</a:t>
            </a:r>
          </a:p>
          <a:p>
            <a:pPr marL="514350" indent="-514350">
              <a:lnSpc>
                <a:spcPct val="110000"/>
              </a:lnSpc>
              <a:buAutoNum type="arabicPeriod"/>
            </a:pPr>
            <a:r>
              <a:rPr lang="nl-NL" dirty="0"/>
              <a:t>Spelen!</a:t>
            </a:r>
          </a:p>
          <a:p>
            <a:pPr marL="514350" indent="-514350">
              <a:lnSpc>
                <a:spcPct val="110000"/>
              </a:lnSpc>
              <a:buAutoNum type="arabicPeriod"/>
            </a:pPr>
            <a:endParaRPr lang="nl-NL" dirty="0"/>
          </a:p>
          <a:p>
            <a:pPr marL="0" indent="0">
              <a:lnSpc>
                <a:spcPct val="110000"/>
              </a:lnSpc>
              <a:buNone/>
            </a:pPr>
            <a:endParaRPr lang="nl-NL" dirty="0"/>
          </a:p>
          <a:p>
            <a:pPr marL="0" indent="0">
              <a:lnSpc>
                <a:spcPct val="110000"/>
              </a:lnSpc>
              <a:buNone/>
            </a:pPr>
            <a:endParaRPr lang="nl-NL" dirty="0"/>
          </a:p>
          <a:p>
            <a:pPr marL="0" indent="0">
              <a:buNone/>
            </a:pPr>
            <a:endParaRPr lang="nl-NL" dirty="0"/>
          </a:p>
        </p:txBody>
      </p:sp>
      <p:sp>
        <p:nvSpPr>
          <p:cNvPr id="4" name="Content Placeholder 2">
            <a:extLst>
              <a:ext uri="{FF2B5EF4-FFF2-40B4-BE49-F238E27FC236}">
                <a16:creationId xmlns:a16="http://schemas.microsoft.com/office/drawing/2014/main" id="{D0571CA4-D0E6-1B57-9259-0CEDD13FFE1D}"/>
              </a:ext>
            </a:extLst>
          </p:cNvPr>
          <p:cNvSpPr txBox="1">
            <a:spLocks/>
          </p:cNvSpPr>
          <p:nvPr/>
        </p:nvSpPr>
        <p:spPr>
          <a:xfrm>
            <a:off x="1835084" y="1571422"/>
            <a:ext cx="4860406" cy="5552387"/>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nSpc>
                <a:spcPct val="110000"/>
              </a:lnSpc>
              <a:buAutoNum type="arabicPeriod"/>
            </a:pPr>
            <a:r>
              <a:rPr lang="nl-NL" dirty="0"/>
              <a:t>Onderwerpkeuze</a:t>
            </a:r>
          </a:p>
          <a:p>
            <a:pPr marL="0" indent="0">
              <a:lnSpc>
                <a:spcPct val="110000"/>
              </a:lnSpc>
              <a:buNone/>
            </a:pPr>
            <a:r>
              <a:rPr lang="nl-NL" sz="1800" dirty="0"/>
              <a:t>Voorbeeld:</a:t>
            </a:r>
          </a:p>
          <a:p>
            <a:pPr marL="0" indent="0">
              <a:lnSpc>
                <a:spcPct val="110000"/>
              </a:lnSpc>
              <a:buFont typeface="Arial" panose="020B0604020202020204" pitchFamily="34" charset="0"/>
              <a:buNone/>
            </a:pPr>
            <a:r>
              <a:rPr lang="nl-NL" sz="1800" dirty="0"/>
              <a:t>Wedstrijd met leerlingen </a:t>
            </a:r>
          </a:p>
          <a:p>
            <a:pPr marL="0" indent="0">
              <a:lnSpc>
                <a:spcPct val="110000"/>
              </a:lnSpc>
              <a:buFont typeface="Arial" panose="020B0604020202020204" pitchFamily="34" charset="0"/>
              <a:buNone/>
            </a:pPr>
            <a:r>
              <a:rPr lang="nl-NL" sz="1800" dirty="0"/>
              <a:t>Leiden-Plymouth hoe de </a:t>
            </a:r>
          </a:p>
          <a:p>
            <a:pPr marL="0" indent="0">
              <a:lnSpc>
                <a:spcPct val="110000"/>
              </a:lnSpc>
              <a:buFont typeface="Arial" panose="020B0604020202020204" pitchFamily="34" charset="0"/>
              <a:buNone/>
            </a:pPr>
            <a:r>
              <a:rPr lang="nl-NL" sz="1800" dirty="0" err="1"/>
              <a:t>Mayflower</a:t>
            </a:r>
            <a:r>
              <a:rPr lang="nl-NL" sz="1800" dirty="0"/>
              <a:t> te vieren/herdenken?</a:t>
            </a:r>
          </a:p>
          <a:p>
            <a:pPr marL="0" indent="0">
              <a:lnSpc>
                <a:spcPct val="110000"/>
              </a:lnSpc>
              <a:buFont typeface="Arial" panose="020B0604020202020204" pitchFamily="34" charset="0"/>
              <a:buNone/>
            </a:pPr>
            <a:endParaRPr lang="nl-NL" dirty="0"/>
          </a:p>
          <a:p>
            <a:pPr marL="0" indent="0">
              <a:buFont typeface="Arial" panose="020B0604020202020204" pitchFamily="34" charset="0"/>
              <a:buNone/>
            </a:pPr>
            <a:endParaRPr lang="nl-NL" dirty="0"/>
          </a:p>
        </p:txBody>
      </p:sp>
      <p:pic>
        <p:nvPicPr>
          <p:cNvPr id="5" name="Picture 4" descr="Myth Of The Mayflower: The Voyage That Made America? | HistoryExtra">
            <a:extLst>
              <a:ext uri="{FF2B5EF4-FFF2-40B4-BE49-F238E27FC236}">
                <a16:creationId xmlns:a16="http://schemas.microsoft.com/office/drawing/2014/main" id="{8CC27903-D6C8-9C15-1BAF-933D2B45FA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084" y="3914453"/>
            <a:ext cx="4112180" cy="2744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63982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lum bright="20000" contrast="40000"/>
          </a:blip>
          <a:stretch>
            <a:fillRect/>
          </a:stretch>
        </p:blipFill>
        <p:spPr>
          <a:xfrm>
            <a:off x="0" y="0"/>
            <a:ext cx="12192000" cy="6869606"/>
          </a:xfrm>
          <a:prstGeom prst="rect">
            <a:avLst/>
          </a:prstGeom>
        </p:spPr>
      </p:pic>
      <p:sp>
        <p:nvSpPr>
          <p:cNvPr id="2" name="Title 1"/>
          <p:cNvSpPr>
            <a:spLocks noGrp="1"/>
          </p:cNvSpPr>
          <p:nvPr>
            <p:ph type="title"/>
          </p:nvPr>
        </p:nvSpPr>
        <p:spPr>
          <a:xfrm>
            <a:off x="1625600" y="365125"/>
            <a:ext cx="9728200" cy="1460500"/>
          </a:xfrm>
        </p:spPr>
        <p:txBody>
          <a:bodyPr>
            <a:normAutofit/>
          </a:bodyPr>
          <a:lstStyle/>
          <a:p>
            <a:r>
              <a:rPr lang="nl-NL" sz="4800" b="1" dirty="0"/>
              <a:t>Serious Gaming</a:t>
            </a:r>
          </a:p>
        </p:txBody>
      </p:sp>
      <p:sp>
        <p:nvSpPr>
          <p:cNvPr id="3" name="Content Placeholder 2"/>
          <p:cNvSpPr>
            <a:spLocks noGrp="1"/>
          </p:cNvSpPr>
          <p:nvPr>
            <p:ph idx="1"/>
          </p:nvPr>
        </p:nvSpPr>
        <p:spPr>
          <a:xfrm>
            <a:off x="7013542" y="791852"/>
            <a:ext cx="4860406" cy="5552387"/>
          </a:xfrm>
        </p:spPr>
        <p:txBody>
          <a:bodyPr numCol="1">
            <a:normAutofit fontScale="77500" lnSpcReduction="20000"/>
          </a:bodyPr>
          <a:lstStyle/>
          <a:p>
            <a:pPr marL="0" indent="0">
              <a:lnSpc>
                <a:spcPct val="110000"/>
              </a:lnSpc>
              <a:buNone/>
            </a:pPr>
            <a:r>
              <a:rPr lang="nl-NL" sz="2400" dirty="0"/>
              <a:t>Stappenplan (Koen Henskens, 2010)</a:t>
            </a:r>
          </a:p>
          <a:p>
            <a:pPr marL="0" indent="0">
              <a:lnSpc>
                <a:spcPct val="110000"/>
              </a:lnSpc>
              <a:buNone/>
            </a:pPr>
            <a:endParaRPr lang="nl-NL" sz="800" dirty="0"/>
          </a:p>
          <a:p>
            <a:pPr marL="514350" indent="-514350">
              <a:lnSpc>
                <a:spcPct val="110000"/>
              </a:lnSpc>
              <a:buAutoNum type="arabicPeriod"/>
            </a:pPr>
            <a:r>
              <a:rPr lang="nl-NL" dirty="0"/>
              <a:t>Onderwerpkeuze</a:t>
            </a:r>
          </a:p>
          <a:p>
            <a:pPr marL="514350" indent="-514350">
              <a:lnSpc>
                <a:spcPct val="110000"/>
              </a:lnSpc>
              <a:buAutoNum type="arabicPeriod"/>
            </a:pPr>
            <a:r>
              <a:rPr lang="nl-NL" dirty="0">
                <a:highlight>
                  <a:srgbClr val="FFFF00"/>
                </a:highlight>
              </a:rPr>
              <a:t>Informatie verzamelen (inlezen)</a:t>
            </a:r>
          </a:p>
          <a:p>
            <a:pPr marL="514350" indent="-514350">
              <a:lnSpc>
                <a:spcPct val="110000"/>
              </a:lnSpc>
              <a:buAutoNum type="arabicPeriod"/>
            </a:pPr>
            <a:r>
              <a:rPr lang="nl-NL" dirty="0"/>
              <a:t>Hoofd- en bijzaken onderscheiden</a:t>
            </a:r>
          </a:p>
          <a:p>
            <a:pPr marL="514350" indent="-514350">
              <a:lnSpc>
                <a:spcPct val="110000"/>
              </a:lnSpc>
              <a:buAutoNum type="arabicPeriod"/>
            </a:pPr>
            <a:r>
              <a:rPr lang="nl-NL" dirty="0"/>
              <a:t>Leerdoelstellingen formuleren </a:t>
            </a:r>
          </a:p>
          <a:p>
            <a:pPr marL="514350" indent="-514350">
              <a:lnSpc>
                <a:spcPct val="110000"/>
              </a:lnSpc>
              <a:buAutoNum type="arabicPeriod"/>
            </a:pPr>
            <a:r>
              <a:rPr lang="nl-NL" dirty="0"/>
              <a:t>Concretiseren</a:t>
            </a:r>
          </a:p>
          <a:p>
            <a:pPr marL="514350" indent="-514350">
              <a:lnSpc>
                <a:spcPct val="110000"/>
              </a:lnSpc>
              <a:buAutoNum type="arabicPeriod"/>
            </a:pPr>
            <a:r>
              <a:rPr lang="nl-NL" dirty="0"/>
              <a:t>Spelmechanisme zoeken/kiezen (4)</a:t>
            </a:r>
          </a:p>
          <a:p>
            <a:pPr marL="514350" indent="-514350">
              <a:lnSpc>
                <a:spcPct val="110000"/>
              </a:lnSpc>
              <a:buAutoNum type="arabicPeriod"/>
            </a:pPr>
            <a:r>
              <a:rPr lang="nl-NL" dirty="0"/>
              <a:t>Mechanisme uittesten </a:t>
            </a:r>
          </a:p>
          <a:p>
            <a:pPr marL="514350" indent="-514350">
              <a:lnSpc>
                <a:spcPct val="110000"/>
              </a:lnSpc>
              <a:buAutoNum type="arabicPeriod"/>
            </a:pPr>
            <a:r>
              <a:rPr lang="nl-NL" dirty="0"/>
              <a:t>Mechanisme invullen (3, 5)</a:t>
            </a:r>
          </a:p>
          <a:p>
            <a:pPr marL="514350" indent="-514350">
              <a:lnSpc>
                <a:spcPct val="110000"/>
              </a:lnSpc>
              <a:buAutoNum type="arabicPeriod"/>
            </a:pPr>
            <a:r>
              <a:rPr lang="nl-NL" dirty="0"/>
              <a:t>Lay-out toevoegen</a:t>
            </a:r>
          </a:p>
          <a:p>
            <a:pPr marL="514350" indent="-514350">
              <a:lnSpc>
                <a:spcPct val="110000"/>
              </a:lnSpc>
              <a:buAutoNum type="arabicPeriod"/>
            </a:pPr>
            <a:r>
              <a:rPr lang="nl-NL" dirty="0"/>
              <a:t>Spelen!</a:t>
            </a:r>
          </a:p>
          <a:p>
            <a:pPr marL="514350" indent="-514350">
              <a:lnSpc>
                <a:spcPct val="110000"/>
              </a:lnSpc>
              <a:buAutoNum type="arabicPeriod"/>
            </a:pPr>
            <a:endParaRPr lang="nl-NL" dirty="0"/>
          </a:p>
          <a:p>
            <a:pPr marL="0" indent="0">
              <a:lnSpc>
                <a:spcPct val="110000"/>
              </a:lnSpc>
              <a:buNone/>
            </a:pPr>
            <a:endParaRPr lang="nl-NL" dirty="0"/>
          </a:p>
          <a:p>
            <a:pPr marL="0" indent="0">
              <a:lnSpc>
                <a:spcPct val="110000"/>
              </a:lnSpc>
              <a:buNone/>
            </a:pPr>
            <a:endParaRPr lang="nl-NL" dirty="0"/>
          </a:p>
          <a:p>
            <a:pPr marL="0" indent="0">
              <a:buNone/>
            </a:pPr>
            <a:endParaRPr lang="nl-NL" dirty="0"/>
          </a:p>
        </p:txBody>
      </p:sp>
      <p:sp>
        <p:nvSpPr>
          <p:cNvPr id="4" name="Content Placeholder 2">
            <a:extLst>
              <a:ext uri="{FF2B5EF4-FFF2-40B4-BE49-F238E27FC236}">
                <a16:creationId xmlns:a16="http://schemas.microsoft.com/office/drawing/2014/main" id="{D0571CA4-D0E6-1B57-9259-0CEDD13FFE1D}"/>
              </a:ext>
            </a:extLst>
          </p:cNvPr>
          <p:cNvSpPr txBox="1">
            <a:spLocks/>
          </p:cNvSpPr>
          <p:nvPr/>
        </p:nvSpPr>
        <p:spPr>
          <a:xfrm>
            <a:off x="1835084" y="1571423"/>
            <a:ext cx="4860406" cy="3651026"/>
          </a:xfrm>
          <a:prstGeom prst="rect">
            <a:avLst/>
          </a:prstGeom>
        </p:spPr>
        <p:txBody>
          <a:bodyPr vert="horz" lIns="91440" tIns="45720" rIns="91440" bIns="45720" numCol="1"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nl-NL" sz="4500" dirty="0"/>
              <a:t>2. Informatie verzamelen</a:t>
            </a:r>
          </a:p>
          <a:p>
            <a:pPr marL="0" indent="0">
              <a:lnSpc>
                <a:spcPct val="110000"/>
              </a:lnSpc>
              <a:buNone/>
            </a:pPr>
            <a:endParaRPr lang="nl-NL" dirty="0"/>
          </a:p>
          <a:p>
            <a:pPr marL="0" indent="0">
              <a:lnSpc>
                <a:spcPct val="110000"/>
              </a:lnSpc>
              <a:buFont typeface="Arial" panose="020B0604020202020204" pitchFamily="34" charset="0"/>
              <a:buNone/>
            </a:pPr>
            <a:r>
              <a:rPr lang="nl-NL" sz="3300" dirty="0"/>
              <a:t>Boeken zoeken en lezen:</a:t>
            </a:r>
          </a:p>
          <a:p>
            <a:pPr>
              <a:lnSpc>
                <a:spcPct val="110000"/>
              </a:lnSpc>
              <a:buFontTx/>
              <a:buChar char="-"/>
            </a:pPr>
            <a:r>
              <a:rPr lang="nl-NL" sz="3300" dirty="0"/>
              <a:t>Verhagen, F (2020), </a:t>
            </a:r>
            <a:r>
              <a:rPr lang="nl-NL" sz="3300" i="1" dirty="0" err="1"/>
              <a:t>Pilgrim</a:t>
            </a:r>
            <a:r>
              <a:rPr lang="nl-NL" sz="3300" i="1" dirty="0"/>
              <a:t> </a:t>
            </a:r>
            <a:r>
              <a:rPr lang="nl-NL" sz="3300" i="1" dirty="0" err="1"/>
              <a:t>Fathers</a:t>
            </a:r>
            <a:r>
              <a:rPr lang="nl-NL" sz="3300" i="1" dirty="0"/>
              <a:t>. Van Leiden naar het beloofde land, 1620</a:t>
            </a:r>
          </a:p>
          <a:p>
            <a:pPr>
              <a:lnSpc>
                <a:spcPct val="110000"/>
              </a:lnSpc>
              <a:buFontTx/>
              <a:buChar char="-"/>
            </a:pPr>
            <a:r>
              <a:rPr lang="nl-NL" sz="3300" dirty="0"/>
              <a:t>Russel, H.S. (1980) </a:t>
            </a:r>
            <a:r>
              <a:rPr lang="nl-NL" sz="3300" i="1" dirty="0"/>
              <a:t>Indian New England </a:t>
            </a:r>
            <a:r>
              <a:rPr lang="nl-NL" sz="3300" i="1" dirty="0" err="1"/>
              <a:t>Before</a:t>
            </a:r>
            <a:r>
              <a:rPr lang="nl-NL" sz="3300" i="1" dirty="0"/>
              <a:t> </a:t>
            </a:r>
            <a:r>
              <a:rPr lang="nl-NL" sz="3300" i="1" dirty="0" err="1"/>
              <a:t>the</a:t>
            </a:r>
            <a:r>
              <a:rPr lang="nl-NL" sz="3300" i="1" dirty="0"/>
              <a:t> </a:t>
            </a:r>
            <a:r>
              <a:rPr lang="nl-NL" sz="3300" i="1" dirty="0" err="1"/>
              <a:t>Mayflower</a:t>
            </a:r>
            <a:endParaRPr lang="nl-NL" sz="3300" i="1" dirty="0"/>
          </a:p>
          <a:p>
            <a:pPr>
              <a:lnSpc>
                <a:spcPct val="110000"/>
              </a:lnSpc>
              <a:buFontTx/>
              <a:buChar char="-"/>
            </a:pPr>
            <a:r>
              <a:rPr lang="nl-NL" sz="3300" dirty="0"/>
              <a:t>Silverman, D. J. (2019), </a:t>
            </a:r>
            <a:r>
              <a:rPr lang="nl-NL" sz="3300" i="1" dirty="0" err="1"/>
              <a:t>This</a:t>
            </a:r>
            <a:r>
              <a:rPr lang="nl-NL" sz="3300" i="1" dirty="0"/>
              <a:t> Land is </a:t>
            </a:r>
            <a:r>
              <a:rPr lang="nl-NL" sz="3300" i="1" dirty="0" err="1"/>
              <a:t>Their</a:t>
            </a:r>
            <a:r>
              <a:rPr lang="nl-NL" sz="3300" i="1" dirty="0"/>
              <a:t> Land. The </a:t>
            </a:r>
            <a:r>
              <a:rPr lang="nl-NL" sz="3300" i="1" dirty="0" err="1"/>
              <a:t>Wamoanoag</a:t>
            </a:r>
            <a:r>
              <a:rPr lang="nl-NL" sz="3300" i="1" dirty="0"/>
              <a:t> </a:t>
            </a:r>
            <a:r>
              <a:rPr lang="nl-NL" sz="3300" i="1" dirty="0" err="1"/>
              <a:t>Indians</a:t>
            </a:r>
            <a:r>
              <a:rPr lang="nl-NL" sz="3300" i="1" dirty="0"/>
              <a:t>, Plymouth </a:t>
            </a:r>
            <a:r>
              <a:rPr lang="nl-NL" sz="3300" i="1" dirty="0" err="1"/>
              <a:t>Colony</a:t>
            </a:r>
            <a:r>
              <a:rPr lang="nl-NL" sz="3300" i="1" dirty="0"/>
              <a:t> </a:t>
            </a:r>
            <a:r>
              <a:rPr lang="nl-NL" sz="3300" i="1" dirty="0" err="1"/>
              <a:t>and</a:t>
            </a:r>
            <a:r>
              <a:rPr lang="nl-NL" sz="3300" i="1" dirty="0"/>
              <a:t> </a:t>
            </a:r>
            <a:r>
              <a:rPr lang="nl-NL" sz="3300" i="1" dirty="0" err="1"/>
              <a:t>the</a:t>
            </a:r>
            <a:r>
              <a:rPr lang="nl-NL" sz="3300" i="1" dirty="0"/>
              <a:t> </a:t>
            </a:r>
            <a:r>
              <a:rPr lang="nl-NL" sz="3300" i="1" dirty="0" err="1"/>
              <a:t>troubled</a:t>
            </a:r>
            <a:r>
              <a:rPr lang="nl-NL" sz="3300" i="1" dirty="0"/>
              <a:t> </a:t>
            </a:r>
            <a:r>
              <a:rPr lang="nl-NL" sz="3300" i="1" dirty="0" err="1"/>
              <a:t>history</a:t>
            </a:r>
            <a:r>
              <a:rPr lang="nl-NL" sz="3300" i="1" dirty="0"/>
              <a:t> of </a:t>
            </a:r>
            <a:r>
              <a:rPr lang="nl-NL" sz="3300" i="1" dirty="0" err="1"/>
              <a:t>Thanksgiving</a:t>
            </a:r>
            <a:endParaRPr lang="nl-NL" sz="3300" i="1" dirty="0"/>
          </a:p>
          <a:p>
            <a:pPr>
              <a:lnSpc>
                <a:spcPct val="110000"/>
              </a:lnSpc>
              <a:buFontTx/>
              <a:buChar char="-"/>
            </a:pPr>
            <a:r>
              <a:rPr lang="nl-NL" sz="3300" dirty="0"/>
              <a:t>Bradford, W. (1647), </a:t>
            </a:r>
            <a:r>
              <a:rPr lang="nl-NL" sz="3300" i="1" dirty="0"/>
              <a:t>Of Plymouth </a:t>
            </a:r>
            <a:r>
              <a:rPr lang="nl-NL" sz="3300" i="1" dirty="0" err="1"/>
              <a:t>Plantation</a:t>
            </a:r>
            <a:endParaRPr lang="nl-NL" sz="3300" i="1" dirty="0"/>
          </a:p>
          <a:p>
            <a:pPr marL="0" indent="0">
              <a:lnSpc>
                <a:spcPct val="110000"/>
              </a:lnSpc>
              <a:buFont typeface="Arial" panose="020B0604020202020204" pitchFamily="34" charset="0"/>
              <a:buNone/>
            </a:pPr>
            <a:endParaRPr lang="nl-NL" dirty="0"/>
          </a:p>
          <a:p>
            <a:pPr marL="0" indent="0">
              <a:buFont typeface="Arial" panose="020B0604020202020204" pitchFamily="34" charset="0"/>
              <a:buNone/>
            </a:pPr>
            <a:endParaRPr lang="nl-NL" dirty="0"/>
          </a:p>
        </p:txBody>
      </p:sp>
    </p:spTree>
    <p:extLst>
      <p:ext uri="{BB962C8B-B14F-4D97-AF65-F5344CB8AC3E}">
        <p14:creationId xmlns:p14="http://schemas.microsoft.com/office/powerpoint/2010/main" val="7026023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12192000" cy="6869606"/>
          </a:xfrm>
          <a:prstGeom prst="rect">
            <a:avLst/>
          </a:prstGeom>
        </p:spPr>
      </p:pic>
      <p:sp>
        <p:nvSpPr>
          <p:cNvPr id="2" name="Title 1"/>
          <p:cNvSpPr>
            <a:spLocks noGrp="1"/>
          </p:cNvSpPr>
          <p:nvPr>
            <p:ph type="title"/>
          </p:nvPr>
        </p:nvSpPr>
        <p:spPr>
          <a:xfrm>
            <a:off x="1625600" y="365125"/>
            <a:ext cx="9728200" cy="1460500"/>
          </a:xfrm>
        </p:spPr>
        <p:txBody>
          <a:bodyPr>
            <a:normAutofit/>
          </a:bodyPr>
          <a:lstStyle/>
          <a:p>
            <a:r>
              <a:rPr lang="nl-NL" sz="4800" b="1" dirty="0"/>
              <a:t>Definitie Gaming/Gamen</a:t>
            </a:r>
          </a:p>
        </p:txBody>
      </p:sp>
      <p:sp>
        <p:nvSpPr>
          <p:cNvPr id="3" name="Content Placeholder 2"/>
          <p:cNvSpPr>
            <a:spLocks noGrp="1"/>
          </p:cNvSpPr>
          <p:nvPr>
            <p:ph idx="1"/>
          </p:nvPr>
        </p:nvSpPr>
        <p:spPr>
          <a:xfrm>
            <a:off x="2189408" y="1825625"/>
            <a:ext cx="9164392" cy="4351338"/>
          </a:xfrm>
        </p:spPr>
        <p:txBody>
          <a:bodyPr>
            <a:normAutofit/>
          </a:bodyPr>
          <a:lstStyle/>
          <a:p>
            <a:pPr marL="0" indent="0">
              <a:buNone/>
            </a:pPr>
            <a:endParaRPr lang="nl-NL" dirty="0"/>
          </a:p>
          <a:p>
            <a:pPr marL="0" indent="0">
              <a:buNone/>
            </a:pPr>
            <a:r>
              <a:rPr lang="nl-NL" sz="3600" dirty="0"/>
              <a:t>- Gaming is het Engels voor spelletjes spelen</a:t>
            </a:r>
          </a:p>
          <a:p>
            <a:pPr marL="0" indent="0">
              <a:buNone/>
            </a:pPr>
            <a:r>
              <a:rPr lang="nl-NL" sz="3600" dirty="0"/>
              <a:t>- Gamen is het spelen van computerspellen die men veelal op specifiek ontwikkelde spelcomputers, offline en online, kan spelen.</a:t>
            </a:r>
          </a:p>
          <a:p>
            <a:pPr marL="0" indent="0" algn="r">
              <a:buNone/>
            </a:pPr>
            <a:endParaRPr lang="nl-NL" sz="2400" i="1" dirty="0"/>
          </a:p>
          <a:p>
            <a:endParaRPr lang="nl-NL" sz="2400" dirty="0"/>
          </a:p>
          <a:p>
            <a:endParaRPr lang="nl-NL" dirty="0"/>
          </a:p>
        </p:txBody>
      </p:sp>
    </p:spTree>
    <p:extLst>
      <p:ext uri="{BB962C8B-B14F-4D97-AF65-F5344CB8AC3E}">
        <p14:creationId xmlns:p14="http://schemas.microsoft.com/office/powerpoint/2010/main" val="38948195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lum bright="20000" contrast="40000"/>
          </a:blip>
          <a:stretch>
            <a:fillRect/>
          </a:stretch>
        </p:blipFill>
        <p:spPr>
          <a:xfrm>
            <a:off x="0" y="0"/>
            <a:ext cx="12192000" cy="6869606"/>
          </a:xfrm>
          <a:prstGeom prst="rect">
            <a:avLst/>
          </a:prstGeom>
        </p:spPr>
      </p:pic>
      <p:sp>
        <p:nvSpPr>
          <p:cNvPr id="2" name="Title 1"/>
          <p:cNvSpPr>
            <a:spLocks noGrp="1"/>
          </p:cNvSpPr>
          <p:nvPr>
            <p:ph type="title"/>
          </p:nvPr>
        </p:nvSpPr>
        <p:spPr>
          <a:xfrm>
            <a:off x="1625600" y="365125"/>
            <a:ext cx="9728200" cy="1460500"/>
          </a:xfrm>
        </p:spPr>
        <p:txBody>
          <a:bodyPr>
            <a:normAutofit/>
          </a:bodyPr>
          <a:lstStyle/>
          <a:p>
            <a:r>
              <a:rPr lang="nl-NL" sz="4800" b="1" dirty="0"/>
              <a:t>Serious Gaming</a:t>
            </a:r>
          </a:p>
        </p:txBody>
      </p:sp>
      <p:sp>
        <p:nvSpPr>
          <p:cNvPr id="3" name="Content Placeholder 2"/>
          <p:cNvSpPr>
            <a:spLocks noGrp="1"/>
          </p:cNvSpPr>
          <p:nvPr>
            <p:ph idx="1"/>
          </p:nvPr>
        </p:nvSpPr>
        <p:spPr>
          <a:xfrm>
            <a:off x="7013542" y="791852"/>
            <a:ext cx="4860406" cy="5552387"/>
          </a:xfrm>
        </p:spPr>
        <p:txBody>
          <a:bodyPr numCol="1">
            <a:normAutofit fontScale="77500" lnSpcReduction="20000"/>
          </a:bodyPr>
          <a:lstStyle/>
          <a:p>
            <a:pPr marL="0" indent="0">
              <a:lnSpc>
                <a:spcPct val="110000"/>
              </a:lnSpc>
              <a:buNone/>
            </a:pPr>
            <a:r>
              <a:rPr lang="nl-NL" sz="2400" dirty="0"/>
              <a:t>Stappenplan (Koen Henskens, 2010)</a:t>
            </a:r>
          </a:p>
          <a:p>
            <a:pPr marL="0" indent="0">
              <a:lnSpc>
                <a:spcPct val="110000"/>
              </a:lnSpc>
              <a:buNone/>
            </a:pPr>
            <a:endParaRPr lang="nl-NL" sz="800" dirty="0"/>
          </a:p>
          <a:p>
            <a:pPr marL="514350" indent="-514350">
              <a:lnSpc>
                <a:spcPct val="110000"/>
              </a:lnSpc>
              <a:buAutoNum type="arabicPeriod"/>
            </a:pPr>
            <a:r>
              <a:rPr lang="nl-NL" dirty="0"/>
              <a:t>Onderwerpkeuze</a:t>
            </a:r>
          </a:p>
          <a:p>
            <a:pPr marL="514350" indent="-514350">
              <a:lnSpc>
                <a:spcPct val="110000"/>
              </a:lnSpc>
              <a:buAutoNum type="arabicPeriod"/>
            </a:pPr>
            <a:r>
              <a:rPr lang="nl-NL" dirty="0"/>
              <a:t>Informatie verzamelen (inlezen)</a:t>
            </a:r>
          </a:p>
          <a:p>
            <a:pPr marL="514350" indent="-514350">
              <a:lnSpc>
                <a:spcPct val="110000"/>
              </a:lnSpc>
              <a:buAutoNum type="arabicPeriod"/>
            </a:pPr>
            <a:r>
              <a:rPr lang="nl-NL" dirty="0">
                <a:highlight>
                  <a:srgbClr val="FFFF00"/>
                </a:highlight>
              </a:rPr>
              <a:t>Hoofd- en bijzaken onderscheiden</a:t>
            </a:r>
          </a:p>
          <a:p>
            <a:pPr marL="514350" indent="-514350">
              <a:lnSpc>
                <a:spcPct val="110000"/>
              </a:lnSpc>
              <a:buAutoNum type="arabicPeriod"/>
            </a:pPr>
            <a:r>
              <a:rPr lang="nl-NL" dirty="0"/>
              <a:t>Leerdoelstellingen formuleren </a:t>
            </a:r>
          </a:p>
          <a:p>
            <a:pPr marL="514350" indent="-514350">
              <a:lnSpc>
                <a:spcPct val="110000"/>
              </a:lnSpc>
              <a:buAutoNum type="arabicPeriod"/>
            </a:pPr>
            <a:r>
              <a:rPr lang="nl-NL" dirty="0"/>
              <a:t>Concretiseren</a:t>
            </a:r>
          </a:p>
          <a:p>
            <a:pPr marL="514350" indent="-514350">
              <a:lnSpc>
                <a:spcPct val="110000"/>
              </a:lnSpc>
              <a:buAutoNum type="arabicPeriod"/>
            </a:pPr>
            <a:r>
              <a:rPr lang="nl-NL" dirty="0"/>
              <a:t>Spelmechanisme zoeken/kiezen (4)</a:t>
            </a:r>
          </a:p>
          <a:p>
            <a:pPr marL="514350" indent="-514350">
              <a:lnSpc>
                <a:spcPct val="110000"/>
              </a:lnSpc>
              <a:buAutoNum type="arabicPeriod"/>
            </a:pPr>
            <a:r>
              <a:rPr lang="nl-NL" dirty="0"/>
              <a:t>Mechanisme uittesten </a:t>
            </a:r>
          </a:p>
          <a:p>
            <a:pPr marL="514350" indent="-514350">
              <a:lnSpc>
                <a:spcPct val="110000"/>
              </a:lnSpc>
              <a:buAutoNum type="arabicPeriod"/>
            </a:pPr>
            <a:r>
              <a:rPr lang="nl-NL" dirty="0"/>
              <a:t>Mechanisme invullen (3, 5)</a:t>
            </a:r>
          </a:p>
          <a:p>
            <a:pPr marL="514350" indent="-514350">
              <a:lnSpc>
                <a:spcPct val="110000"/>
              </a:lnSpc>
              <a:buAutoNum type="arabicPeriod"/>
            </a:pPr>
            <a:r>
              <a:rPr lang="nl-NL" dirty="0"/>
              <a:t>Lay-out toevoegen</a:t>
            </a:r>
          </a:p>
          <a:p>
            <a:pPr marL="514350" indent="-514350">
              <a:lnSpc>
                <a:spcPct val="110000"/>
              </a:lnSpc>
              <a:buAutoNum type="arabicPeriod"/>
            </a:pPr>
            <a:r>
              <a:rPr lang="nl-NL" dirty="0"/>
              <a:t>Spelen!</a:t>
            </a:r>
          </a:p>
          <a:p>
            <a:pPr marL="514350" indent="-514350">
              <a:lnSpc>
                <a:spcPct val="110000"/>
              </a:lnSpc>
              <a:buAutoNum type="arabicPeriod"/>
            </a:pPr>
            <a:endParaRPr lang="nl-NL" dirty="0"/>
          </a:p>
          <a:p>
            <a:pPr marL="0" indent="0">
              <a:lnSpc>
                <a:spcPct val="110000"/>
              </a:lnSpc>
              <a:buNone/>
            </a:pPr>
            <a:endParaRPr lang="nl-NL" dirty="0"/>
          </a:p>
          <a:p>
            <a:pPr marL="0" indent="0">
              <a:lnSpc>
                <a:spcPct val="110000"/>
              </a:lnSpc>
              <a:buNone/>
            </a:pPr>
            <a:endParaRPr lang="nl-NL" dirty="0"/>
          </a:p>
          <a:p>
            <a:pPr marL="0" indent="0">
              <a:buNone/>
            </a:pPr>
            <a:endParaRPr lang="nl-NL" dirty="0"/>
          </a:p>
        </p:txBody>
      </p:sp>
      <p:sp>
        <p:nvSpPr>
          <p:cNvPr id="4" name="Content Placeholder 2">
            <a:extLst>
              <a:ext uri="{FF2B5EF4-FFF2-40B4-BE49-F238E27FC236}">
                <a16:creationId xmlns:a16="http://schemas.microsoft.com/office/drawing/2014/main" id="{D0571CA4-D0E6-1B57-9259-0CEDD13FFE1D}"/>
              </a:ext>
            </a:extLst>
          </p:cNvPr>
          <p:cNvSpPr txBox="1">
            <a:spLocks/>
          </p:cNvSpPr>
          <p:nvPr/>
        </p:nvSpPr>
        <p:spPr>
          <a:xfrm>
            <a:off x="1835084" y="1571422"/>
            <a:ext cx="4860406" cy="5552387"/>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nl-NL" dirty="0"/>
              <a:t>3. Hoofd- en bijzaken onderscheiden </a:t>
            </a:r>
          </a:p>
          <a:p>
            <a:pPr marL="0" indent="0">
              <a:lnSpc>
                <a:spcPct val="110000"/>
              </a:lnSpc>
              <a:buNone/>
            </a:pPr>
            <a:r>
              <a:rPr lang="nl-NL" sz="1800" dirty="0"/>
              <a:t>Hoofdzaken:</a:t>
            </a:r>
          </a:p>
          <a:p>
            <a:pPr>
              <a:lnSpc>
                <a:spcPct val="110000"/>
              </a:lnSpc>
              <a:buFontTx/>
              <a:buChar char="-"/>
            </a:pPr>
            <a:r>
              <a:rPr lang="nl-NL" sz="1800" dirty="0"/>
              <a:t>Leven van Pelgrims in Leiden</a:t>
            </a:r>
          </a:p>
          <a:p>
            <a:pPr>
              <a:lnSpc>
                <a:spcPct val="110000"/>
              </a:lnSpc>
              <a:buFontTx/>
              <a:buChar char="-"/>
            </a:pPr>
            <a:r>
              <a:rPr lang="nl-NL" sz="1800" dirty="0"/>
              <a:t>Leven van de </a:t>
            </a:r>
            <a:r>
              <a:rPr lang="nl-NL" sz="1800" dirty="0" err="1"/>
              <a:t>Natives</a:t>
            </a:r>
            <a:r>
              <a:rPr lang="nl-NL" sz="1800" dirty="0"/>
              <a:t> in Amerika voor aankomst Pelgrims</a:t>
            </a:r>
          </a:p>
          <a:p>
            <a:pPr>
              <a:lnSpc>
                <a:spcPct val="110000"/>
              </a:lnSpc>
              <a:buFontTx/>
              <a:buChar char="-"/>
            </a:pPr>
            <a:r>
              <a:rPr lang="nl-NL" sz="1800" dirty="0"/>
              <a:t>Interactie tussen Pelgrims en </a:t>
            </a:r>
            <a:r>
              <a:rPr lang="nl-NL" sz="1800" dirty="0" err="1"/>
              <a:t>Natives</a:t>
            </a:r>
            <a:endParaRPr lang="nl-NL" sz="1800" dirty="0"/>
          </a:p>
          <a:p>
            <a:pPr>
              <a:lnSpc>
                <a:spcPct val="110000"/>
              </a:lnSpc>
              <a:buFontTx/>
              <a:buChar char="-"/>
            </a:pPr>
            <a:r>
              <a:rPr lang="nl-NL" sz="1800" dirty="0"/>
              <a:t>Onwaarschijnlijk succes van de Pelgrims</a:t>
            </a:r>
          </a:p>
          <a:p>
            <a:pPr>
              <a:lnSpc>
                <a:spcPct val="110000"/>
              </a:lnSpc>
              <a:buFontTx/>
              <a:buChar char="-"/>
            </a:pPr>
            <a:r>
              <a:rPr lang="nl-NL" sz="1800" dirty="0"/>
              <a:t>ALLE PARTIJEN TEVREDEN HOUDEN! (VS en Leiden)</a:t>
            </a:r>
          </a:p>
          <a:p>
            <a:pPr marL="0" indent="0">
              <a:lnSpc>
                <a:spcPct val="110000"/>
              </a:lnSpc>
              <a:buNone/>
            </a:pPr>
            <a:r>
              <a:rPr lang="nl-NL" sz="1800" dirty="0"/>
              <a:t>Bijzaken: </a:t>
            </a:r>
          </a:p>
          <a:p>
            <a:pPr marL="0" indent="0">
              <a:lnSpc>
                <a:spcPct val="110000"/>
              </a:lnSpc>
              <a:buNone/>
            </a:pPr>
            <a:r>
              <a:rPr lang="nl-NL" sz="1800" dirty="0"/>
              <a:t>- Details over personen, data, specifieke gebeurtenissen</a:t>
            </a:r>
          </a:p>
          <a:p>
            <a:pPr marL="0" indent="0">
              <a:buFont typeface="Arial" panose="020B0604020202020204" pitchFamily="34" charset="0"/>
              <a:buNone/>
            </a:pPr>
            <a:endParaRPr lang="nl-NL" dirty="0"/>
          </a:p>
        </p:txBody>
      </p:sp>
    </p:spTree>
    <p:extLst>
      <p:ext uri="{BB962C8B-B14F-4D97-AF65-F5344CB8AC3E}">
        <p14:creationId xmlns:p14="http://schemas.microsoft.com/office/powerpoint/2010/main" val="10591687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lum bright="20000" contrast="40000"/>
          </a:blip>
          <a:stretch>
            <a:fillRect/>
          </a:stretch>
        </p:blipFill>
        <p:spPr>
          <a:xfrm>
            <a:off x="0" y="0"/>
            <a:ext cx="12192000" cy="6869606"/>
          </a:xfrm>
          <a:prstGeom prst="rect">
            <a:avLst/>
          </a:prstGeom>
        </p:spPr>
      </p:pic>
      <p:sp>
        <p:nvSpPr>
          <p:cNvPr id="2" name="Title 1"/>
          <p:cNvSpPr>
            <a:spLocks noGrp="1"/>
          </p:cNvSpPr>
          <p:nvPr>
            <p:ph type="title"/>
          </p:nvPr>
        </p:nvSpPr>
        <p:spPr>
          <a:xfrm>
            <a:off x="1625600" y="365125"/>
            <a:ext cx="9728200" cy="1460500"/>
          </a:xfrm>
        </p:spPr>
        <p:txBody>
          <a:bodyPr>
            <a:normAutofit/>
          </a:bodyPr>
          <a:lstStyle/>
          <a:p>
            <a:r>
              <a:rPr lang="nl-NL" sz="4800" b="1" dirty="0"/>
              <a:t>Serious Gaming</a:t>
            </a:r>
          </a:p>
        </p:txBody>
      </p:sp>
      <p:sp>
        <p:nvSpPr>
          <p:cNvPr id="3" name="Content Placeholder 2"/>
          <p:cNvSpPr>
            <a:spLocks noGrp="1"/>
          </p:cNvSpPr>
          <p:nvPr>
            <p:ph idx="1"/>
          </p:nvPr>
        </p:nvSpPr>
        <p:spPr>
          <a:xfrm>
            <a:off x="7013542" y="791852"/>
            <a:ext cx="4860406" cy="5552387"/>
          </a:xfrm>
        </p:spPr>
        <p:txBody>
          <a:bodyPr numCol="1">
            <a:normAutofit fontScale="77500" lnSpcReduction="20000"/>
          </a:bodyPr>
          <a:lstStyle/>
          <a:p>
            <a:pPr marL="0" indent="0">
              <a:lnSpc>
                <a:spcPct val="110000"/>
              </a:lnSpc>
              <a:buNone/>
            </a:pPr>
            <a:r>
              <a:rPr lang="nl-NL" sz="2400" dirty="0"/>
              <a:t>Stappenplan (Koen Henskens, 2010)</a:t>
            </a:r>
          </a:p>
          <a:p>
            <a:pPr marL="0" indent="0">
              <a:lnSpc>
                <a:spcPct val="110000"/>
              </a:lnSpc>
              <a:buNone/>
            </a:pPr>
            <a:endParaRPr lang="nl-NL" sz="800" dirty="0"/>
          </a:p>
          <a:p>
            <a:pPr marL="514350" indent="-514350">
              <a:lnSpc>
                <a:spcPct val="110000"/>
              </a:lnSpc>
              <a:buAutoNum type="arabicPeriod"/>
            </a:pPr>
            <a:r>
              <a:rPr lang="nl-NL" dirty="0"/>
              <a:t>Onderwerpkeuze</a:t>
            </a:r>
          </a:p>
          <a:p>
            <a:pPr marL="514350" indent="-514350">
              <a:lnSpc>
                <a:spcPct val="110000"/>
              </a:lnSpc>
              <a:buAutoNum type="arabicPeriod"/>
            </a:pPr>
            <a:r>
              <a:rPr lang="nl-NL" dirty="0"/>
              <a:t>Informatie verzamelen (inlezen)</a:t>
            </a:r>
          </a:p>
          <a:p>
            <a:pPr marL="514350" indent="-514350">
              <a:lnSpc>
                <a:spcPct val="110000"/>
              </a:lnSpc>
              <a:buAutoNum type="arabicPeriod"/>
            </a:pPr>
            <a:r>
              <a:rPr lang="nl-NL" dirty="0"/>
              <a:t>Hoofd- en bijzaken onderscheiden</a:t>
            </a:r>
          </a:p>
          <a:p>
            <a:pPr marL="514350" indent="-514350">
              <a:lnSpc>
                <a:spcPct val="110000"/>
              </a:lnSpc>
              <a:buAutoNum type="arabicPeriod"/>
            </a:pPr>
            <a:r>
              <a:rPr lang="nl-NL" dirty="0">
                <a:highlight>
                  <a:srgbClr val="FFFF00"/>
                </a:highlight>
              </a:rPr>
              <a:t>Leerdoelstellingen formuleren </a:t>
            </a:r>
          </a:p>
          <a:p>
            <a:pPr marL="514350" indent="-514350">
              <a:lnSpc>
                <a:spcPct val="110000"/>
              </a:lnSpc>
              <a:buAutoNum type="arabicPeriod"/>
            </a:pPr>
            <a:r>
              <a:rPr lang="nl-NL" dirty="0"/>
              <a:t>Concretiseren</a:t>
            </a:r>
          </a:p>
          <a:p>
            <a:pPr marL="514350" indent="-514350">
              <a:lnSpc>
                <a:spcPct val="110000"/>
              </a:lnSpc>
              <a:buAutoNum type="arabicPeriod"/>
            </a:pPr>
            <a:r>
              <a:rPr lang="nl-NL" dirty="0"/>
              <a:t>Spelmechanisme zoeken/kiezen (4)</a:t>
            </a:r>
          </a:p>
          <a:p>
            <a:pPr marL="514350" indent="-514350">
              <a:lnSpc>
                <a:spcPct val="110000"/>
              </a:lnSpc>
              <a:buAutoNum type="arabicPeriod"/>
            </a:pPr>
            <a:r>
              <a:rPr lang="nl-NL" dirty="0"/>
              <a:t>Mechanisme uittesten </a:t>
            </a:r>
          </a:p>
          <a:p>
            <a:pPr marL="514350" indent="-514350">
              <a:lnSpc>
                <a:spcPct val="110000"/>
              </a:lnSpc>
              <a:buAutoNum type="arabicPeriod"/>
            </a:pPr>
            <a:r>
              <a:rPr lang="nl-NL" dirty="0"/>
              <a:t>Mechanisme invullen (3, 5)</a:t>
            </a:r>
          </a:p>
          <a:p>
            <a:pPr marL="514350" indent="-514350">
              <a:lnSpc>
                <a:spcPct val="110000"/>
              </a:lnSpc>
              <a:buAutoNum type="arabicPeriod"/>
            </a:pPr>
            <a:r>
              <a:rPr lang="nl-NL" dirty="0"/>
              <a:t>Lay-out toevoegen</a:t>
            </a:r>
          </a:p>
          <a:p>
            <a:pPr marL="514350" indent="-514350">
              <a:lnSpc>
                <a:spcPct val="110000"/>
              </a:lnSpc>
              <a:buAutoNum type="arabicPeriod"/>
            </a:pPr>
            <a:r>
              <a:rPr lang="nl-NL" dirty="0"/>
              <a:t>Spelen!</a:t>
            </a:r>
          </a:p>
          <a:p>
            <a:pPr marL="514350" indent="-514350">
              <a:lnSpc>
                <a:spcPct val="110000"/>
              </a:lnSpc>
              <a:buAutoNum type="arabicPeriod"/>
            </a:pPr>
            <a:endParaRPr lang="nl-NL" dirty="0"/>
          </a:p>
          <a:p>
            <a:pPr marL="0" indent="0">
              <a:lnSpc>
                <a:spcPct val="110000"/>
              </a:lnSpc>
              <a:buNone/>
            </a:pPr>
            <a:endParaRPr lang="nl-NL" dirty="0"/>
          </a:p>
          <a:p>
            <a:pPr marL="0" indent="0">
              <a:lnSpc>
                <a:spcPct val="110000"/>
              </a:lnSpc>
              <a:buNone/>
            </a:pPr>
            <a:endParaRPr lang="nl-NL" dirty="0"/>
          </a:p>
          <a:p>
            <a:pPr marL="0" indent="0">
              <a:buNone/>
            </a:pPr>
            <a:endParaRPr lang="nl-NL" dirty="0"/>
          </a:p>
        </p:txBody>
      </p:sp>
      <p:sp>
        <p:nvSpPr>
          <p:cNvPr id="4" name="Content Placeholder 2">
            <a:extLst>
              <a:ext uri="{FF2B5EF4-FFF2-40B4-BE49-F238E27FC236}">
                <a16:creationId xmlns:a16="http://schemas.microsoft.com/office/drawing/2014/main" id="{D0571CA4-D0E6-1B57-9259-0CEDD13FFE1D}"/>
              </a:ext>
            </a:extLst>
          </p:cNvPr>
          <p:cNvSpPr txBox="1">
            <a:spLocks/>
          </p:cNvSpPr>
          <p:nvPr/>
        </p:nvSpPr>
        <p:spPr>
          <a:xfrm>
            <a:off x="1835084" y="1571422"/>
            <a:ext cx="4860406" cy="5552387"/>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nl-NL" dirty="0"/>
              <a:t>4. Leerdoelen formuleren </a:t>
            </a:r>
          </a:p>
          <a:p>
            <a:pPr marL="0" indent="0">
              <a:lnSpc>
                <a:spcPct val="110000"/>
              </a:lnSpc>
              <a:buNone/>
            </a:pPr>
            <a:r>
              <a:rPr lang="nl-NL" sz="1800" dirty="0"/>
              <a:t>Door het spel te spelen leren de leerlingen: </a:t>
            </a:r>
          </a:p>
          <a:p>
            <a:pPr marL="0" indent="0">
              <a:lnSpc>
                <a:spcPct val="110000"/>
              </a:lnSpc>
              <a:buNone/>
            </a:pPr>
            <a:r>
              <a:rPr lang="nl-NL" sz="1800" dirty="0"/>
              <a:t>- Hoe het leven van de Pelgrims in Leiden was, </a:t>
            </a:r>
          </a:p>
          <a:p>
            <a:pPr marL="0" indent="0">
              <a:lnSpc>
                <a:spcPct val="110000"/>
              </a:lnSpc>
              <a:buNone/>
            </a:pPr>
            <a:r>
              <a:rPr lang="nl-NL" sz="1800" dirty="0"/>
              <a:t>- Hoe het leven van de </a:t>
            </a:r>
            <a:r>
              <a:rPr lang="nl-NL" sz="1800" dirty="0" err="1"/>
              <a:t>Natives</a:t>
            </a:r>
            <a:r>
              <a:rPr lang="nl-NL" sz="1800" dirty="0"/>
              <a:t> in Amerika voor aankomst Pelgrims was, </a:t>
            </a:r>
          </a:p>
          <a:p>
            <a:pPr marL="0" indent="0">
              <a:lnSpc>
                <a:spcPct val="110000"/>
              </a:lnSpc>
              <a:buNone/>
            </a:pPr>
            <a:r>
              <a:rPr lang="nl-NL" sz="1800" dirty="0"/>
              <a:t>- Hoe de interactie tussen Pelgrims en </a:t>
            </a:r>
            <a:r>
              <a:rPr lang="nl-NL" sz="1800" dirty="0" err="1"/>
              <a:t>Natives</a:t>
            </a:r>
            <a:r>
              <a:rPr lang="nl-NL" sz="1800" dirty="0"/>
              <a:t> verliep in het eerste jaar,</a:t>
            </a:r>
          </a:p>
          <a:p>
            <a:pPr>
              <a:lnSpc>
                <a:spcPct val="110000"/>
              </a:lnSpc>
              <a:buFontTx/>
              <a:buChar char="-"/>
            </a:pPr>
            <a:r>
              <a:rPr lang="nl-NL" sz="1800" dirty="0"/>
              <a:t>Hoeveel er anders had kunnen lopen in de periode vóór de ontmoeting, maar ook tijdens het eerste jaar tot aan </a:t>
            </a:r>
            <a:r>
              <a:rPr lang="nl-NL" sz="1800" dirty="0" err="1"/>
              <a:t>Thanksgiving</a:t>
            </a:r>
            <a:endParaRPr lang="nl-NL" sz="1800" dirty="0"/>
          </a:p>
          <a:p>
            <a:pPr>
              <a:lnSpc>
                <a:spcPct val="110000"/>
              </a:lnSpc>
              <a:buFontTx/>
              <a:buChar char="-"/>
            </a:pPr>
            <a:r>
              <a:rPr lang="nl-NL" sz="1800" dirty="0"/>
              <a:t>Waar de feestdag </a:t>
            </a:r>
            <a:r>
              <a:rPr lang="nl-NL" sz="1800" dirty="0" err="1"/>
              <a:t>Thanksgiving</a:t>
            </a:r>
            <a:r>
              <a:rPr lang="nl-NL" sz="1800" dirty="0"/>
              <a:t> vandaan komt.</a:t>
            </a:r>
          </a:p>
          <a:p>
            <a:pPr>
              <a:lnSpc>
                <a:spcPct val="110000"/>
              </a:lnSpc>
              <a:buFontTx/>
              <a:buChar char="-"/>
            </a:pPr>
            <a:endParaRPr lang="nl-NL" dirty="0"/>
          </a:p>
        </p:txBody>
      </p:sp>
    </p:spTree>
    <p:extLst>
      <p:ext uri="{BB962C8B-B14F-4D97-AF65-F5344CB8AC3E}">
        <p14:creationId xmlns:p14="http://schemas.microsoft.com/office/powerpoint/2010/main" val="38492582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lum bright="20000" contrast="40000"/>
          </a:blip>
          <a:stretch>
            <a:fillRect/>
          </a:stretch>
        </p:blipFill>
        <p:spPr>
          <a:xfrm>
            <a:off x="0" y="0"/>
            <a:ext cx="12192000" cy="6869606"/>
          </a:xfrm>
          <a:prstGeom prst="rect">
            <a:avLst/>
          </a:prstGeom>
        </p:spPr>
      </p:pic>
      <p:sp>
        <p:nvSpPr>
          <p:cNvPr id="2" name="Title 1"/>
          <p:cNvSpPr>
            <a:spLocks noGrp="1"/>
          </p:cNvSpPr>
          <p:nvPr>
            <p:ph type="title"/>
          </p:nvPr>
        </p:nvSpPr>
        <p:spPr>
          <a:xfrm>
            <a:off x="1625600" y="365125"/>
            <a:ext cx="9728200" cy="1460500"/>
          </a:xfrm>
        </p:spPr>
        <p:txBody>
          <a:bodyPr>
            <a:normAutofit/>
          </a:bodyPr>
          <a:lstStyle/>
          <a:p>
            <a:r>
              <a:rPr lang="nl-NL" sz="4800" b="1" dirty="0"/>
              <a:t>Serious Gaming</a:t>
            </a:r>
          </a:p>
        </p:txBody>
      </p:sp>
      <p:sp>
        <p:nvSpPr>
          <p:cNvPr id="3" name="Content Placeholder 2"/>
          <p:cNvSpPr>
            <a:spLocks noGrp="1"/>
          </p:cNvSpPr>
          <p:nvPr>
            <p:ph idx="1"/>
          </p:nvPr>
        </p:nvSpPr>
        <p:spPr>
          <a:xfrm>
            <a:off x="7013542" y="791852"/>
            <a:ext cx="4860406" cy="5552387"/>
          </a:xfrm>
        </p:spPr>
        <p:txBody>
          <a:bodyPr numCol="1">
            <a:normAutofit fontScale="77500" lnSpcReduction="20000"/>
          </a:bodyPr>
          <a:lstStyle/>
          <a:p>
            <a:pPr marL="0" indent="0">
              <a:lnSpc>
                <a:spcPct val="110000"/>
              </a:lnSpc>
              <a:buNone/>
            </a:pPr>
            <a:r>
              <a:rPr lang="nl-NL" sz="2400" dirty="0"/>
              <a:t>Stappenplan (Koen Henskens, 2010)</a:t>
            </a:r>
          </a:p>
          <a:p>
            <a:pPr marL="0" indent="0">
              <a:lnSpc>
                <a:spcPct val="110000"/>
              </a:lnSpc>
              <a:buNone/>
            </a:pPr>
            <a:endParaRPr lang="nl-NL" sz="800" dirty="0"/>
          </a:p>
          <a:p>
            <a:pPr marL="514350" indent="-514350">
              <a:lnSpc>
                <a:spcPct val="110000"/>
              </a:lnSpc>
              <a:buAutoNum type="arabicPeriod"/>
            </a:pPr>
            <a:r>
              <a:rPr lang="nl-NL" dirty="0"/>
              <a:t>Onderwerpkeuze</a:t>
            </a:r>
          </a:p>
          <a:p>
            <a:pPr marL="514350" indent="-514350">
              <a:lnSpc>
                <a:spcPct val="110000"/>
              </a:lnSpc>
              <a:buAutoNum type="arabicPeriod"/>
            </a:pPr>
            <a:r>
              <a:rPr lang="nl-NL" dirty="0"/>
              <a:t>Informatie verzamelen (inlezen)</a:t>
            </a:r>
          </a:p>
          <a:p>
            <a:pPr marL="514350" indent="-514350">
              <a:lnSpc>
                <a:spcPct val="110000"/>
              </a:lnSpc>
              <a:buAutoNum type="arabicPeriod"/>
            </a:pPr>
            <a:r>
              <a:rPr lang="nl-NL" dirty="0"/>
              <a:t>Hoofd- en bijzaken onderscheiden</a:t>
            </a:r>
          </a:p>
          <a:p>
            <a:pPr marL="514350" indent="-514350">
              <a:lnSpc>
                <a:spcPct val="110000"/>
              </a:lnSpc>
              <a:buAutoNum type="arabicPeriod"/>
            </a:pPr>
            <a:r>
              <a:rPr lang="nl-NL" dirty="0"/>
              <a:t>Leerdoelstellingen formuleren </a:t>
            </a:r>
          </a:p>
          <a:p>
            <a:pPr marL="514350" indent="-514350">
              <a:lnSpc>
                <a:spcPct val="110000"/>
              </a:lnSpc>
              <a:buAutoNum type="arabicPeriod"/>
            </a:pPr>
            <a:r>
              <a:rPr lang="nl-NL" dirty="0">
                <a:highlight>
                  <a:srgbClr val="FFFF00"/>
                </a:highlight>
              </a:rPr>
              <a:t>Concretiseren</a:t>
            </a:r>
          </a:p>
          <a:p>
            <a:pPr marL="514350" indent="-514350">
              <a:lnSpc>
                <a:spcPct val="110000"/>
              </a:lnSpc>
              <a:buAutoNum type="arabicPeriod"/>
            </a:pPr>
            <a:r>
              <a:rPr lang="nl-NL" dirty="0"/>
              <a:t>Spelmechanisme zoeken/kiezen (4)</a:t>
            </a:r>
          </a:p>
          <a:p>
            <a:pPr marL="514350" indent="-514350">
              <a:lnSpc>
                <a:spcPct val="110000"/>
              </a:lnSpc>
              <a:buAutoNum type="arabicPeriod"/>
            </a:pPr>
            <a:r>
              <a:rPr lang="nl-NL" dirty="0"/>
              <a:t>Mechanisme uittesten </a:t>
            </a:r>
          </a:p>
          <a:p>
            <a:pPr marL="514350" indent="-514350">
              <a:lnSpc>
                <a:spcPct val="110000"/>
              </a:lnSpc>
              <a:buAutoNum type="arabicPeriod"/>
            </a:pPr>
            <a:r>
              <a:rPr lang="nl-NL" dirty="0"/>
              <a:t>Mechanisme invullen (3, 5)</a:t>
            </a:r>
          </a:p>
          <a:p>
            <a:pPr marL="514350" indent="-514350">
              <a:lnSpc>
                <a:spcPct val="110000"/>
              </a:lnSpc>
              <a:buAutoNum type="arabicPeriod"/>
            </a:pPr>
            <a:r>
              <a:rPr lang="nl-NL" dirty="0"/>
              <a:t>Lay-out toevoegen</a:t>
            </a:r>
          </a:p>
          <a:p>
            <a:pPr marL="514350" indent="-514350">
              <a:lnSpc>
                <a:spcPct val="110000"/>
              </a:lnSpc>
              <a:buAutoNum type="arabicPeriod"/>
            </a:pPr>
            <a:r>
              <a:rPr lang="nl-NL" dirty="0"/>
              <a:t>Spelen!</a:t>
            </a:r>
          </a:p>
          <a:p>
            <a:pPr marL="514350" indent="-514350">
              <a:lnSpc>
                <a:spcPct val="110000"/>
              </a:lnSpc>
              <a:buAutoNum type="arabicPeriod"/>
            </a:pPr>
            <a:endParaRPr lang="nl-NL" dirty="0"/>
          </a:p>
          <a:p>
            <a:pPr marL="0" indent="0">
              <a:lnSpc>
                <a:spcPct val="110000"/>
              </a:lnSpc>
              <a:buNone/>
            </a:pPr>
            <a:endParaRPr lang="nl-NL" dirty="0"/>
          </a:p>
          <a:p>
            <a:pPr marL="0" indent="0">
              <a:lnSpc>
                <a:spcPct val="110000"/>
              </a:lnSpc>
              <a:buNone/>
            </a:pPr>
            <a:endParaRPr lang="nl-NL" dirty="0"/>
          </a:p>
          <a:p>
            <a:pPr marL="0" indent="0">
              <a:buNone/>
            </a:pPr>
            <a:endParaRPr lang="nl-NL" dirty="0"/>
          </a:p>
        </p:txBody>
      </p:sp>
      <p:sp>
        <p:nvSpPr>
          <p:cNvPr id="4" name="Content Placeholder 2">
            <a:extLst>
              <a:ext uri="{FF2B5EF4-FFF2-40B4-BE49-F238E27FC236}">
                <a16:creationId xmlns:a16="http://schemas.microsoft.com/office/drawing/2014/main" id="{D0571CA4-D0E6-1B57-9259-0CEDD13FFE1D}"/>
              </a:ext>
            </a:extLst>
          </p:cNvPr>
          <p:cNvSpPr txBox="1">
            <a:spLocks/>
          </p:cNvSpPr>
          <p:nvPr/>
        </p:nvSpPr>
        <p:spPr>
          <a:xfrm>
            <a:off x="1835084" y="1571422"/>
            <a:ext cx="4860406" cy="5552387"/>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nl-NL" dirty="0"/>
              <a:t>5. Concretiseren </a:t>
            </a:r>
          </a:p>
          <a:p>
            <a:pPr marL="0" indent="0">
              <a:lnSpc>
                <a:spcPct val="110000"/>
              </a:lnSpc>
              <a:buNone/>
            </a:pPr>
            <a:r>
              <a:rPr lang="nl-NL" sz="1800" dirty="0"/>
              <a:t>Voor inleving in het spel moeten leerlingen mensen spelen:</a:t>
            </a:r>
          </a:p>
          <a:p>
            <a:pPr marL="0" indent="0">
              <a:lnSpc>
                <a:spcPct val="110000"/>
              </a:lnSpc>
              <a:buNone/>
            </a:pPr>
            <a:r>
              <a:rPr lang="nl-NL" sz="1800" dirty="0"/>
              <a:t>Twee groepen zijn belangrijk en die kunnen gespeeld worden:</a:t>
            </a:r>
          </a:p>
          <a:p>
            <a:pPr>
              <a:lnSpc>
                <a:spcPct val="110000"/>
              </a:lnSpc>
              <a:buFontTx/>
              <a:buChar char="-"/>
            </a:pPr>
            <a:r>
              <a:rPr lang="nl-NL" sz="1800" dirty="0" err="1"/>
              <a:t>Wampanoag</a:t>
            </a:r>
            <a:r>
              <a:rPr lang="nl-NL" sz="1800" dirty="0"/>
              <a:t> en </a:t>
            </a:r>
            <a:r>
              <a:rPr lang="nl-NL" sz="1800" dirty="0" err="1"/>
              <a:t>Pilgrims</a:t>
            </a:r>
            <a:endParaRPr lang="nl-NL" sz="1800" dirty="0"/>
          </a:p>
          <a:p>
            <a:pPr marL="0" indent="0">
              <a:lnSpc>
                <a:spcPct val="110000"/>
              </a:lnSpc>
              <a:buNone/>
            </a:pPr>
            <a:r>
              <a:rPr lang="nl-NL" sz="1800" dirty="0"/>
              <a:t>Verder spel in twee delen gesplitst: </a:t>
            </a:r>
          </a:p>
          <a:p>
            <a:pPr marL="514350" indent="-514350">
              <a:lnSpc>
                <a:spcPct val="110000"/>
              </a:lnSpc>
              <a:buAutoNum type="arabicPeriod"/>
            </a:pPr>
            <a:r>
              <a:rPr lang="nl-NL" sz="1800" dirty="0"/>
              <a:t>tijd voor ontmoeting</a:t>
            </a:r>
          </a:p>
          <a:p>
            <a:pPr marL="514350" indent="-514350">
              <a:lnSpc>
                <a:spcPct val="110000"/>
              </a:lnSpc>
              <a:buAutoNum type="arabicPeriod"/>
            </a:pPr>
            <a:r>
              <a:rPr lang="nl-NL" sz="1800" dirty="0"/>
              <a:t>Tijd na ontmoeting</a:t>
            </a:r>
          </a:p>
        </p:txBody>
      </p:sp>
    </p:spTree>
    <p:extLst>
      <p:ext uri="{BB962C8B-B14F-4D97-AF65-F5344CB8AC3E}">
        <p14:creationId xmlns:p14="http://schemas.microsoft.com/office/powerpoint/2010/main" val="7638759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lum bright="20000" contrast="40000"/>
          </a:blip>
          <a:stretch>
            <a:fillRect/>
          </a:stretch>
        </p:blipFill>
        <p:spPr>
          <a:xfrm>
            <a:off x="0" y="0"/>
            <a:ext cx="12192000" cy="6869606"/>
          </a:xfrm>
          <a:prstGeom prst="rect">
            <a:avLst/>
          </a:prstGeom>
        </p:spPr>
      </p:pic>
      <p:sp>
        <p:nvSpPr>
          <p:cNvPr id="2" name="Title 1"/>
          <p:cNvSpPr>
            <a:spLocks noGrp="1"/>
          </p:cNvSpPr>
          <p:nvPr>
            <p:ph type="title"/>
          </p:nvPr>
        </p:nvSpPr>
        <p:spPr>
          <a:xfrm>
            <a:off x="1625600" y="365125"/>
            <a:ext cx="9728200" cy="1460500"/>
          </a:xfrm>
        </p:spPr>
        <p:txBody>
          <a:bodyPr>
            <a:normAutofit/>
          </a:bodyPr>
          <a:lstStyle/>
          <a:p>
            <a:r>
              <a:rPr lang="nl-NL" sz="4800" b="1" dirty="0"/>
              <a:t>Serious Gaming</a:t>
            </a:r>
          </a:p>
        </p:txBody>
      </p:sp>
      <p:sp>
        <p:nvSpPr>
          <p:cNvPr id="3" name="Content Placeholder 2"/>
          <p:cNvSpPr>
            <a:spLocks noGrp="1"/>
          </p:cNvSpPr>
          <p:nvPr>
            <p:ph idx="1"/>
          </p:nvPr>
        </p:nvSpPr>
        <p:spPr>
          <a:xfrm>
            <a:off x="7013542" y="791852"/>
            <a:ext cx="4860406" cy="5552387"/>
          </a:xfrm>
        </p:spPr>
        <p:txBody>
          <a:bodyPr numCol="1">
            <a:normAutofit fontScale="77500" lnSpcReduction="20000"/>
          </a:bodyPr>
          <a:lstStyle/>
          <a:p>
            <a:pPr marL="0" indent="0">
              <a:lnSpc>
                <a:spcPct val="110000"/>
              </a:lnSpc>
              <a:buNone/>
            </a:pPr>
            <a:r>
              <a:rPr lang="nl-NL" sz="2400" dirty="0"/>
              <a:t>Stappenplan (Koen Henskens, 2010)</a:t>
            </a:r>
          </a:p>
          <a:p>
            <a:pPr marL="0" indent="0">
              <a:lnSpc>
                <a:spcPct val="110000"/>
              </a:lnSpc>
              <a:buNone/>
            </a:pPr>
            <a:endParaRPr lang="nl-NL" sz="800" dirty="0"/>
          </a:p>
          <a:p>
            <a:pPr marL="514350" indent="-514350">
              <a:lnSpc>
                <a:spcPct val="110000"/>
              </a:lnSpc>
              <a:buAutoNum type="arabicPeriod"/>
            </a:pPr>
            <a:r>
              <a:rPr lang="nl-NL" dirty="0"/>
              <a:t>Onderwerpkeuze</a:t>
            </a:r>
          </a:p>
          <a:p>
            <a:pPr marL="514350" indent="-514350">
              <a:lnSpc>
                <a:spcPct val="110000"/>
              </a:lnSpc>
              <a:buAutoNum type="arabicPeriod"/>
            </a:pPr>
            <a:r>
              <a:rPr lang="nl-NL" dirty="0"/>
              <a:t>Informatie verzamelen (inlezen)</a:t>
            </a:r>
          </a:p>
          <a:p>
            <a:pPr marL="514350" indent="-514350">
              <a:lnSpc>
                <a:spcPct val="110000"/>
              </a:lnSpc>
              <a:buAutoNum type="arabicPeriod"/>
            </a:pPr>
            <a:r>
              <a:rPr lang="nl-NL" dirty="0"/>
              <a:t>Hoofd- en bijzaken onderscheiden</a:t>
            </a:r>
          </a:p>
          <a:p>
            <a:pPr marL="514350" indent="-514350">
              <a:lnSpc>
                <a:spcPct val="110000"/>
              </a:lnSpc>
              <a:buAutoNum type="arabicPeriod"/>
            </a:pPr>
            <a:r>
              <a:rPr lang="nl-NL" dirty="0"/>
              <a:t>Leerdoelstellingen formuleren </a:t>
            </a:r>
          </a:p>
          <a:p>
            <a:pPr marL="514350" indent="-514350">
              <a:lnSpc>
                <a:spcPct val="110000"/>
              </a:lnSpc>
              <a:buAutoNum type="arabicPeriod"/>
            </a:pPr>
            <a:r>
              <a:rPr lang="nl-NL" dirty="0"/>
              <a:t>Concretiseren</a:t>
            </a:r>
          </a:p>
          <a:p>
            <a:pPr marL="514350" indent="-514350">
              <a:lnSpc>
                <a:spcPct val="110000"/>
              </a:lnSpc>
              <a:buAutoNum type="arabicPeriod"/>
            </a:pPr>
            <a:r>
              <a:rPr lang="nl-NL" dirty="0">
                <a:highlight>
                  <a:srgbClr val="FFFF00"/>
                </a:highlight>
              </a:rPr>
              <a:t>Spelmechanisme zoeken/kiezen (4)</a:t>
            </a:r>
          </a:p>
          <a:p>
            <a:pPr marL="514350" indent="-514350">
              <a:lnSpc>
                <a:spcPct val="110000"/>
              </a:lnSpc>
              <a:buAutoNum type="arabicPeriod"/>
            </a:pPr>
            <a:r>
              <a:rPr lang="nl-NL" dirty="0"/>
              <a:t>Mechanisme uittesten </a:t>
            </a:r>
          </a:p>
          <a:p>
            <a:pPr marL="514350" indent="-514350">
              <a:lnSpc>
                <a:spcPct val="110000"/>
              </a:lnSpc>
              <a:buAutoNum type="arabicPeriod"/>
            </a:pPr>
            <a:r>
              <a:rPr lang="nl-NL" dirty="0"/>
              <a:t>Mechanisme invullen (3, 5)</a:t>
            </a:r>
          </a:p>
          <a:p>
            <a:pPr marL="514350" indent="-514350">
              <a:lnSpc>
                <a:spcPct val="110000"/>
              </a:lnSpc>
              <a:buAutoNum type="arabicPeriod"/>
            </a:pPr>
            <a:r>
              <a:rPr lang="nl-NL" dirty="0"/>
              <a:t>Lay-out toevoegen</a:t>
            </a:r>
          </a:p>
          <a:p>
            <a:pPr marL="514350" indent="-514350">
              <a:lnSpc>
                <a:spcPct val="110000"/>
              </a:lnSpc>
              <a:buAutoNum type="arabicPeriod"/>
            </a:pPr>
            <a:r>
              <a:rPr lang="nl-NL" dirty="0"/>
              <a:t>Spelen!</a:t>
            </a:r>
          </a:p>
          <a:p>
            <a:pPr marL="514350" indent="-514350">
              <a:lnSpc>
                <a:spcPct val="110000"/>
              </a:lnSpc>
              <a:buAutoNum type="arabicPeriod"/>
            </a:pPr>
            <a:endParaRPr lang="nl-NL" dirty="0"/>
          </a:p>
          <a:p>
            <a:pPr marL="0" indent="0">
              <a:lnSpc>
                <a:spcPct val="110000"/>
              </a:lnSpc>
              <a:buNone/>
            </a:pPr>
            <a:endParaRPr lang="nl-NL" dirty="0"/>
          </a:p>
          <a:p>
            <a:pPr marL="0" indent="0">
              <a:lnSpc>
                <a:spcPct val="110000"/>
              </a:lnSpc>
              <a:buNone/>
            </a:pPr>
            <a:endParaRPr lang="nl-NL" dirty="0"/>
          </a:p>
          <a:p>
            <a:pPr marL="0" indent="0">
              <a:buNone/>
            </a:pPr>
            <a:endParaRPr lang="nl-NL" dirty="0"/>
          </a:p>
        </p:txBody>
      </p:sp>
      <p:sp>
        <p:nvSpPr>
          <p:cNvPr id="4" name="Content Placeholder 2">
            <a:extLst>
              <a:ext uri="{FF2B5EF4-FFF2-40B4-BE49-F238E27FC236}">
                <a16:creationId xmlns:a16="http://schemas.microsoft.com/office/drawing/2014/main" id="{D0571CA4-D0E6-1B57-9259-0CEDD13FFE1D}"/>
              </a:ext>
            </a:extLst>
          </p:cNvPr>
          <p:cNvSpPr txBox="1">
            <a:spLocks/>
          </p:cNvSpPr>
          <p:nvPr/>
        </p:nvSpPr>
        <p:spPr>
          <a:xfrm>
            <a:off x="1835084" y="1571422"/>
            <a:ext cx="4860406" cy="4772817"/>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nl-NL" dirty="0"/>
              <a:t>6. Spelmechanisme zoeken/kiezen </a:t>
            </a:r>
          </a:p>
          <a:p>
            <a:pPr marL="0" indent="0">
              <a:lnSpc>
                <a:spcPct val="110000"/>
              </a:lnSpc>
              <a:buNone/>
            </a:pPr>
            <a:r>
              <a:rPr lang="nl-NL" sz="1800" dirty="0"/>
              <a:t>Er is gekozen voor twee partijen. </a:t>
            </a:r>
          </a:p>
          <a:p>
            <a:pPr marL="0" indent="0">
              <a:lnSpc>
                <a:spcPct val="110000"/>
              </a:lnSpc>
              <a:buNone/>
            </a:pPr>
            <a:r>
              <a:rPr lang="nl-NL" sz="1800" b="1" dirty="0"/>
              <a:t>Doel</a:t>
            </a:r>
            <a:r>
              <a:rPr lang="nl-NL" sz="1800" dirty="0"/>
              <a:t> voor elke partij is simpel: </a:t>
            </a:r>
            <a:r>
              <a:rPr lang="nl-NL" sz="1800" b="1" dirty="0"/>
              <a:t>overleven!</a:t>
            </a:r>
          </a:p>
          <a:p>
            <a:pPr marL="0" indent="0">
              <a:lnSpc>
                <a:spcPct val="110000"/>
              </a:lnSpc>
              <a:buNone/>
            </a:pPr>
            <a:r>
              <a:rPr lang="nl-NL" sz="1800" dirty="0"/>
              <a:t>Voor de tijd vóór de ontmoeting is gekozen voor een simpel </a:t>
            </a:r>
            <a:r>
              <a:rPr lang="nl-NL" sz="1800" b="1" dirty="0"/>
              <a:t>kaartspel </a:t>
            </a:r>
            <a:r>
              <a:rPr lang="nl-NL" sz="1800" dirty="0"/>
              <a:t>met kans. Je trekt één kaart en speelt één kaart. De kaarten die je speelt is wat je meemaakt.</a:t>
            </a:r>
          </a:p>
          <a:p>
            <a:pPr marL="0" indent="0">
              <a:lnSpc>
                <a:spcPct val="110000"/>
              </a:lnSpc>
              <a:buNone/>
            </a:pPr>
            <a:r>
              <a:rPr lang="nl-NL" sz="1800" dirty="0"/>
              <a:t>Voor de tijd van de ontmoeting is gekozen voor </a:t>
            </a:r>
            <a:r>
              <a:rPr lang="nl-NL" sz="1800" b="1" dirty="0" err="1"/>
              <a:t>interactive</a:t>
            </a:r>
            <a:r>
              <a:rPr lang="nl-NL" sz="1800" b="1" dirty="0"/>
              <a:t> storytelling </a:t>
            </a:r>
            <a:r>
              <a:rPr lang="nl-NL" sz="1800" dirty="0"/>
              <a:t>waarbij de spelers om de beurt opties krijgen die invloed hebben op elkaar.</a:t>
            </a:r>
          </a:p>
          <a:p>
            <a:pPr marL="0" indent="0">
              <a:lnSpc>
                <a:spcPct val="110000"/>
              </a:lnSpc>
              <a:buNone/>
            </a:pPr>
            <a:endParaRPr lang="nl-NL" dirty="0"/>
          </a:p>
        </p:txBody>
      </p:sp>
    </p:spTree>
    <p:extLst>
      <p:ext uri="{BB962C8B-B14F-4D97-AF65-F5344CB8AC3E}">
        <p14:creationId xmlns:p14="http://schemas.microsoft.com/office/powerpoint/2010/main" val="17490484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lum bright="20000" contrast="40000"/>
          </a:blip>
          <a:stretch>
            <a:fillRect/>
          </a:stretch>
        </p:blipFill>
        <p:spPr>
          <a:xfrm>
            <a:off x="0" y="0"/>
            <a:ext cx="12192000" cy="6869606"/>
          </a:xfrm>
          <a:prstGeom prst="rect">
            <a:avLst/>
          </a:prstGeom>
        </p:spPr>
      </p:pic>
      <p:sp>
        <p:nvSpPr>
          <p:cNvPr id="2" name="Title 1"/>
          <p:cNvSpPr>
            <a:spLocks noGrp="1"/>
          </p:cNvSpPr>
          <p:nvPr>
            <p:ph type="title"/>
          </p:nvPr>
        </p:nvSpPr>
        <p:spPr>
          <a:xfrm>
            <a:off x="1625600" y="365125"/>
            <a:ext cx="9728200" cy="1460500"/>
          </a:xfrm>
        </p:spPr>
        <p:txBody>
          <a:bodyPr>
            <a:normAutofit/>
          </a:bodyPr>
          <a:lstStyle/>
          <a:p>
            <a:r>
              <a:rPr lang="nl-NL" sz="4800" b="1" dirty="0"/>
              <a:t>Serious Gaming</a:t>
            </a:r>
          </a:p>
        </p:txBody>
      </p:sp>
      <p:sp>
        <p:nvSpPr>
          <p:cNvPr id="3" name="Content Placeholder 2"/>
          <p:cNvSpPr>
            <a:spLocks noGrp="1"/>
          </p:cNvSpPr>
          <p:nvPr>
            <p:ph idx="1"/>
          </p:nvPr>
        </p:nvSpPr>
        <p:spPr>
          <a:xfrm>
            <a:off x="7013542" y="791852"/>
            <a:ext cx="4860406" cy="5552387"/>
          </a:xfrm>
        </p:spPr>
        <p:txBody>
          <a:bodyPr numCol="1">
            <a:normAutofit fontScale="77500" lnSpcReduction="20000"/>
          </a:bodyPr>
          <a:lstStyle/>
          <a:p>
            <a:pPr marL="0" indent="0">
              <a:lnSpc>
                <a:spcPct val="110000"/>
              </a:lnSpc>
              <a:buNone/>
            </a:pPr>
            <a:r>
              <a:rPr lang="nl-NL" sz="2400" dirty="0"/>
              <a:t>Stappenplan (Koen Henskens, 2010)</a:t>
            </a:r>
          </a:p>
          <a:p>
            <a:pPr marL="0" indent="0">
              <a:lnSpc>
                <a:spcPct val="110000"/>
              </a:lnSpc>
              <a:buNone/>
            </a:pPr>
            <a:endParaRPr lang="nl-NL" sz="800" dirty="0"/>
          </a:p>
          <a:p>
            <a:pPr marL="514350" indent="-514350">
              <a:lnSpc>
                <a:spcPct val="110000"/>
              </a:lnSpc>
              <a:buAutoNum type="arabicPeriod"/>
            </a:pPr>
            <a:r>
              <a:rPr lang="nl-NL" dirty="0"/>
              <a:t>Onderwerpkeuze</a:t>
            </a:r>
          </a:p>
          <a:p>
            <a:pPr marL="514350" indent="-514350">
              <a:lnSpc>
                <a:spcPct val="110000"/>
              </a:lnSpc>
              <a:buAutoNum type="arabicPeriod"/>
            </a:pPr>
            <a:r>
              <a:rPr lang="nl-NL" dirty="0"/>
              <a:t>Informatie verzamelen (inlezen)</a:t>
            </a:r>
          </a:p>
          <a:p>
            <a:pPr marL="514350" indent="-514350">
              <a:lnSpc>
                <a:spcPct val="110000"/>
              </a:lnSpc>
              <a:buAutoNum type="arabicPeriod"/>
            </a:pPr>
            <a:r>
              <a:rPr lang="nl-NL" dirty="0"/>
              <a:t>Hoofd- en bijzaken onderscheiden</a:t>
            </a:r>
          </a:p>
          <a:p>
            <a:pPr marL="514350" indent="-514350">
              <a:lnSpc>
                <a:spcPct val="110000"/>
              </a:lnSpc>
              <a:buAutoNum type="arabicPeriod"/>
            </a:pPr>
            <a:r>
              <a:rPr lang="nl-NL" dirty="0"/>
              <a:t>Leerdoelstellingen formuleren </a:t>
            </a:r>
          </a:p>
          <a:p>
            <a:pPr marL="514350" indent="-514350">
              <a:lnSpc>
                <a:spcPct val="110000"/>
              </a:lnSpc>
              <a:buAutoNum type="arabicPeriod"/>
            </a:pPr>
            <a:r>
              <a:rPr lang="nl-NL" dirty="0"/>
              <a:t>Concretiseren</a:t>
            </a:r>
          </a:p>
          <a:p>
            <a:pPr marL="514350" indent="-514350">
              <a:lnSpc>
                <a:spcPct val="110000"/>
              </a:lnSpc>
              <a:buAutoNum type="arabicPeriod"/>
            </a:pPr>
            <a:r>
              <a:rPr lang="nl-NL" dirty="0"/>
              <a:t>Spelmechanisme zoeken/kiezen (4)</a:t>
            </a:r>
          </a:p>
          <a:p>
            <a:pPr marL="514350" indent="-514350">
              <a:lnSpc>
                <a:spcPct val="110000"/>
              </a:lnSpc>
              <a:buAutoNum type="arabicPeriod"/>
            </a:pPr>
            <a:r>
              <a:rPr lang="nl-NL" dirty="0">
                <a:highlight>
                  <a:srgbClr val="FFFF00"/>
                </a:highlight>
              </a:rPr>
              <a:t>Mechanisme uittesten </a:t>
            </a:r>
          </a:p>
          <a:p>
            <a:pPr marL="514350" indent="-514350">
              <a:lnSpc>
                <a:spcPct val="110000"/>
              </a:lnSpc>
              <a:buAutoNum type="arabicPeriod"/>
            </a:pPr>
            <a:r>
              <a:rPr lang="nl-NL" dirty="0"/>
              <a:t>Mechanisme invullen (3, 5)</a:t>
            </a:r>
          </a:p>
          <a:p>
            <a:pPr marL="514350" indent="-514350">
              <a:lnSpc>
                <a:spcPct val="110000"/>
              </a:lnSpc>
              <a:buAutoNum type="arabicPeriod"/>
            </a:pPr>
            <a:r>
              <a:rPr lang="nl-NL" dirty="0"/>
              <a:t>Lay-out toevoegen</a:t>
            </a:r>
          </a:p>
          <a:p>
            <a:pPr marL="514350" indent="-514350">
              <a:lnSpc>
                <a:spcPct val="110000"/>
              </a:lnSpc>
              <a:buAutoNum type="arabicPeriod"/>
            </a:pPr>
            <a:r>
              <a:rPr lang="nl-NL" dirty="0"/>
              <a:t>Spelen!</a:t>
            </a:r>
          </a:p>
          <a:p>
            <a:pPr marL="514350" indent="-514350">
              <a:lnSpc>
                <a:spcPct val="110000"/>
              </a:lnSpc>
              <a:buAutoNum type="arabicPeriod"/>
            </a:pPr>
            <a:endParaRPr lang="nl-NL" dirty="0"/>
          </a:p>
          <a:p>
            <a:pPr marL="0" indent="0">
              <a:lnSpc>
                <a:spcPct val="110000"/>
              </a:lnSpc>
              <a:buNone/>
            </a:pPr>
            <a:endParaRPr lang="nl-NL" dirty="0"/>
          </a:p>
          <a:p>
            <a:pPr marL="0" indent="0">
              <a:lnSpc>
                <a:spcPct val="110000"/>
              </a:lnSpc>
              <a:buNone/>
            </a:pPr>
            <a:endParaRPr lang="nl-NL" dirty="0"/>
          </a:p>
          <a:p>
            <a:pPr marL="0" indent="0">
              <a:buNone/>
            </a:pPr>
            <a:endParaRPr lang="nl-NL" dirty="0"/>
          </a:p>
        </p:txBody>
      </p:sp>
      <p:sp>
        <p:nvSpPr>
          <p:cNvPr id="4" name="Content Placeholder 2">
            <a:extLst>
              <a:ext uri="{FF2B5EF4-FFF2-40B4-BE49-F238E27FC236}">
                <a16:creationId xmlns:a16="http://schemas.microsoft.com/office/drawing/2014/main" id="{D0571CA4-D0E6-1B57-9259-0CEDD13FFE1D}"/>
              </a:ext>
            </a:extLst>
          </p:cNvPr>
          <p:cNvSpPr txBox="1">
            <a:spLocks/>
          </p:cNvSpPr>
          <p:nvPr/>
        </p:nvSpPr>
        <p:spPr>
          <a:xfrm>
            <a:off x="1835084" y="1571422"/>
            <a:ext cx="4860406" cy="4772817"/>
          </a:xfrm>
          <a:prstGeom prst="rect">
            <a:avLst/>
          </a:prstGeom>
        </p:spPr>
        <p:txBody>
          <a:bodyPr vert="horz" lIns="91440" tIns="45720" rIns="91440" bIns="45720" numCol="1"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nl-NL" dirty="0"/>
              <a:t>7. Mechanisme uittesten</a:t>
            </a:r>
          </a:p>
          <a:p>
            <a:pPr marL="0" indent="0">
              <a:lnSpc>
                <a:spcPct val="110000"/>
              </a:lnSpc>
              <a:buNone/>
            </a:pPr>
            <a:r>
              <a:rPr lang="nl-NL" sz="1800" b="1" dirty="0"/>
              <a:t>Kaartspel: </a:t>
            </a:r>
          </a:p>
          <a:p>
            <a:pPr marL="0" indent="0">
              <a:lnSpc>
                <a:spcPct val="110000"/>
              </a:lnSpc>
              <a:buNone/>
            </a:pPr>
            <a:r>
              <a:rPr lang="nl-NL" sz="1800" dirty="0"/>
              <a:t>Hoeveel kaarten zijn nodig? </a:t>
            </a:r>
          </a:p>
          <a:p>
            <a:pPr marL="0" indent="0">
              <a:lnSpc>
                <a:spcPct val="110000"/>
              </a:lnSpc>
              <a:buNone/>
            </a:pPr>
            <a:r>
              <a:rPr lang="nl-NL" sz="1800" dirty="0"/>
              <a:t>Hoeveel ‘punten’ kan je per kaart verdienen?</a:t>
            </a:r>
          </a:p>
          <a:p>
            <a:pPr marL="0" indent="0">
              <a:lnSpc>
                <a:spcPct val="110000"/>
              </a:lnSpc>
              <a:buNone/>
            </a:pPr>
            <a:r>
              <a:rPr lang="nl-NL" sz="1800" dirty="0"/>
              <a:t>Hoeveel houd je dan over? </a:t>
            </a:r>
          </a:p>
          <a:p>
            <a:pPr marL="0" indent="0">
              <a:lnSpc>
                <a:spcPct val="110000"/>
              </a:lnSpc>
              <a:buNone/>
            </a:pPr>
            <a:r>
              <a:rPr lang="nl-NL" sz="1800" b="1" dirty="0"/>
              <a:t>Interactive storytelling:</a:t>
            </a:r>
          </a:p>
          <a:p>
            <a:pPr marL="0" indent="0">
              <a:lnSpc>
                <a:spcPct val="110000"/>
              </a:lnSpc>
              <a:buNone/>
            </a:pPr>
            <a:r>
              <a:rPr lang="nl-NL" sz="1800" dirty="0"/>
              <a:t>Hoeveel gebeurtenissen? </a:t>
            </a:r>
          </a:p>
          <a:p>
            <a:pPr marL="0" indent="0">
              <a:lnSpc>
                <a:spcPct val="110000"/>
              </a:lnSpc>
              <a:buNone/>
            </a:pPr>
            <a:r>
              <a:rPr lang="nl-NL" sz="1800" dirty="0"/>
              <a:t>Hoeveel interactie?</a:t>
            </a:r>
          </a:p>
          <a:p>
            <a:pPr marL="0" indent="0">
              <a:lnSpc>
                <a:spcPct val="110000"/>
              </a:lnSpc>
              <a:buNone/>
            </a:pPr>
            <a:r>
              <a:rPr lang="nl-NL" sz="1800" dirty="0"/>
              <a:t>Hoeveel houd je wanneer over?</a:t>
            </a:r>
          </a:p>
          <a:p>
            <a:pPr marL="0" indent="0">
              <a:lnSpc>
                <a:spcPct val="110000"/>
              </a:lnSpc>
              <a:buNone/>
            </a:pPr>
            <a:r>
              <a:rPr lang="nl-NL" sz="1800" dirty="0"/>
              <a:t>Testen, aanpassen, testen, aanpassen.</a:t>
            </a:r>
          </a:p>
          <a:p>
            <a:pPr marL="0" indent="0">
              <a:lnSpc>
                <a:spcPct val="110000"/>
              </a:lnSpc>
              <a:buNone/>
            </a:pPr>
            <a:r>
              <a:rPr lang="nl-NL" sz="1800" dirty="0"/>
              <a:t>Testscores in </a:t>
            </a:r>
            <a:r>
              <a:rPr lang="nl-NL" sz="1800" dirty="0" err="1"/>
              <a:t>excel</a:t>
            </a:r>
            <a:r>
              <a:rPr lang="nl-NL" sz="1800" dirty="0"/>
              <a:t> invoeren en vergelijken.</a:t>
            </a:r>
          </a:p>
          <a:p>
            <a:pPr marL="0" indent="0">
              <a:lnSpc>
                <a:spcPct val="110000"/>
              </a:lnSpc>
              <a:buNone/>
            </a:pPr>
            <a:endParaRPr lang="nl-NL" dirty="0"/>
          </a:p>
        </p:txBody>
      </p:sp>
    </p:spTree>
    <p:extLst>
      <p:ext uri="{BB962C8B-B14F-4D97-AF65-F5344CB8AC3E}">
        <p14:creationId xmlns:p14="http://schemas.microsoft.com/office/powerpoint/2010/main" val="22192613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lum bright="20000" contrast="40000"/>
          </a:blip>
          <a:stretch>
            <a:fillRect/>
          </a:stretch>
        </p:blipFill>
        <p:spPr>
          <a:xfrm>
            <a:off x="0" y="0"/>
            <a:ext cx="12192000" cy="6869606"/>
          </a:xfrm>
          <a:prstGeom prst="rect">
            <a:avLst/>
          </a:prstGeom>
        </p:spPr>
      </p:pic>
      <p:sp>
        <p:nvSpPr>
          <p:cNvPr id="2" name="Title 1"/>
          <p:cNvSpPr>
            <a:spLocks noGrp="1"/>
          </p:cNvSpPr>
          <p:nvPr>
            <p:ph type="title"/>
          </p:nvPr>
        </p:nvSpPr>
        <p:spPr>
          <a:xfrm>
            <a:off x="1625600" y="365125"/>
            <a:ext cx="9728200" cy="1460500"/>
          </a:xfrm>
        </p:spPr>
        <p:txBody>
          <a:bodyPr>
            <a:normAutofit/>
          </a:bodyPr>
          <a:lstStyle/>
          <a:p>
            <a:r>
              <a:rPr lang="nl-NL" sz="4800" b="1" dirty="0"/>
              <a:t>Serious Gaming</a:t>
            </a:r>
          </a:p>
        </p:txBody>
      </p:sp>
      <p:sp>
        <p:nvSpPr>
          <p:cNvPr id="3" name="Content Placeholder 2"/>
          <p:cNvSpPr>
            <a:spLocks noGrp="1"/>
          </p:cNvSpPr>
          <p:nvPr>
            <p:ph idx="1"/>
          </p:nvPr>
        </p:nvSpPr>
        <p:spPr>
          <a:xfrm>
            <a:off x="7013542" y="791852"/>
            <a:ext cx="4860406" cy="5552387"/>
          </a:xfrm>
        </p:spPr>
        <p:txBody>
          <a:bodyPr numCol="1">
            <a:normAutofit fontScale="77500" lnSpcReduction="20000"/>
          </a:bodyPr>
          <a:lstStyle/>
          <a:p>
            <a:pPr marL="0" indent="0">
              <a:lnSpc>
                <a:spcPct val="110000"/>
              </a:lnSpc>
              <a:buNone/>
            </a:pPr>
            <a:r>
              <a:rPr lang="nl-NL" sz="2400" dirty="0"/>
              <a:t>Stappenplan (Koen Henskens, 2010)</a:t>
            </a:r>
          </a:p>
          <a:p>
            <a:pPr marL="0" indent="0">
              <a:lnSpc>
                <a:spcPct val="110000"/>
              </a:lnSpc>
              <a:buNone/>
            </a:pPr>
            <a:endParaRPr lang="nl-NL" sz="800" dirty="0"/>
          </a:p>
          <a:p>
            <a:pPr marL="514350" indent="-514350">
              <a:lnSpc>
                <a:spcPct val="110000"/>
              </a:lnSpc>
              <a:buAutoNum type="arabicPeriod"/>
            </a:pPr>
            <a:r>
              <a:rPr lang="nl-NL" dirty="0"/>
              <a:t>Onderwerpkeuze</a:t>
            </a:r>
          </a:p>
          <a:p>
            <a:pPr marL="514350" indent="-514350">
              <a:lnSpc>
                <a:spcPct val="110000"/>
              </a:lnSpc>
              <a:buAutoNum type="arabicPeriod"/>
            </a:pPr>
            <a:r>
              <a:rPr lang="nl-NL" dirty="0"/>
              <a:t>Informatie verzamelen (inlezen)</a:t>
            </a:r>
          </a:p>
          <a:p>
            <a:pPr marL="514350" indent="-514350">
              <a:lnSpc>
                <a:spcPct val="110000"/>
              </a:lnSpc>
              <a:buAutoNum type="arabicPeriod"/>
            </a:pPr>
            <a:r>
              <a:rPr lang="nl-NL" dirty="0"/>
              <a:t>Hoofd- en bijzaken onderscheiden</a:t>
            </a:r>
          </a:p>
          <a:p>
            <a:pPr marL="514350" indent="-514350">
              <a:lnSpc>
                <a:spcPct val="110000"/>
              </a:lnSpc>
              <a:buAutoNum type="arabicPeriod"/>
            </a:pPr>
            <a:r>
              <a:rPr lang="nl-NL" dirty="0"/>
              <a:t>Leerdoelstellingen formuleren </a:t>
            </a:r>
          </a:p>
          <a:p>
            <a:pPr marL="514350" indent="-514350">
              <a:lnSpc>
                <a:spcPct val="110000"/>
              </a:lnSpc>
              <a:buAutoNum type="arabicPeriod"/>
            </a:pPr>
            <a:r>
              <a:rPr lang="nl-NL" dirty="0"/>
              <a:t>Concretiseren</a:t>
            </a:r>
          </a:p>
          <a:p>
            <a:pPr marL="514350" indent="-514350">
              <a:lnSpc>
                <a:spcPct val="110000"/>
              </a:lnSpc>
              <a:buAutoNum type="arabicPeriod"/>
            </a:pPr>
            <a:r>
              <a:rPr lang="nl-NL" dirty="0"/>
              <a:t>Spelmechanisme zoeken/kiezen (4)</a:t>
            </a:r>
          </a:p>
          <a:p>
            <a:pPr marL="514350" indent="-514350">
              <a:lnSpc>
                <a:spcPct val="110000"/>
              </a:lnSpc>
              <a:buAutoNum type="arabicPeriod"/>
            </a:pPr>
            <a:r>
              <a:rPr lang="nl-NL" dirty="0"/>
              <a:t>Mechanisme uittesten </a:t>
            </a:r>
          </a:p>
          <a:p>
            <a:pPr marL="514350" indent="-514350">
              <a:lnSpc>
                <a:spcPct val="110000"/>
              </a:lnSpc>
              <a:buAutoNum type="arabicPeriod"/>
            </a:pPr>
            <a:r>
              <a:rPr lang="nl-NL" dirty="0">
                <a:highlight>
                  <a:srgbClr val="FFFF00"/>
                </a:highlight>
              </a:rPr>
              <a:t>Mechanisme invullen (3, 5)</a:t>
            </a:r>
          </a:p>
          <a:p>
            <a:pPr marL="514350" indent="-514350">
              <a:lnSpc>
                <a:spcPct val="110000"/>
              </a:lnSpc>
              <a:buAutoNum type="arabicPeriod"/>
            </a:pPr>
            <a:r>
              <a:rPr lang="nl-NL" dirty="0"/>
              <a:t>Lay-out toevoegen</a:t>
            </a:r>
          </a:p>
          <a:p>
            <a:pPr marL="514350" indent="-514350">
              <a:lnSpc>
                <a:spcPct val="110000"/>
              </a:lnSpc>
              <a:buAutoNum type="arabicPeriod"/>
            </a:pPr>
            <a:r>
              <a:rPr lang="nl-NL" dirty="0"/>
              <a:t>Spelen!</a:t>
            </a:r>
          </a:p>
          <a:p>
            <a:pPr marL="514350" indent="-514350">
              <a:lnSpc>
                <a:spcPct val="110000"/>
              </a:lnSpc>
              <a:buAutoNum type="arabicPeriod"/>
            </a:pPr>
            <a:endParaRPr lang="nl-NL" dirty="0"/>
          </a:p>
          <a:p>
            <a:pPr marL="0" indent="0">
              <a:lnSpc>
                <a:spcPct val="110000"/>
              </a:lnSpc>
              <a:buNone/>
            </a:pPr>
            <a:endParaRPr lang="nl-NL" dirty="0"/>
          </a:p>
          <a:p>
            <a:pPr marL="0" indent="0">
              <a:lnSpc>
                <a:spcPct val="110000"/>
              </a:lnSpc>
              <a:buNone/>
            </a:pPr>
            <a:endParaRPr lang="nl-NL" dirty="0"/>
          </a:p>
          <a:p>
            <a:pPr marL="0" indent="0">
              <a:buNone/>
            </a:pPr>
            <a:endParaRPr lang="nl-NL" dirty="0"/>
          </a:p>
        </p:txBody>
      </p:sp>
      <p:sp>
        <p:nvSpPr>
          <p:cNvPr id="4" name="Content Placeholder 2">
            <a:extLst>
              <a:ext uri="{FF2B5EF4-FFF2-40B4-BE49-F238E27FC236}">
                <a16:creationId xmlns:a16="http://schemas.microsoft.com/office/drawing/2014/main" id="{D0571CA4-D0E6-1B57-9259-0CEDD13FFE1D}"/>
              </a:ext>
            </a:extLst>
          </p:cNvPr>
          <p:cNvSpPr txBox="1">
            <a:spLocks/>
          </p:cNvSpPr>
          <p:nvPr/>
        </p:nvSpPr>
        <p:spPr>
          <a:xfrm>
            <a:off x="1835084" y="1571422"/>
            <a:ext cx="4860406" cy="4772817"/>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nl-NL" dirty="0"/>
              <a:t>8. Mechanisme invullen</a:t>
            </a:r>
          </a:p>
          <a:p>
            <a:pPr marL="0" indent="0">
              <a:lnSpc>
                <a:spcPct val="110000"/>
              </a:lnSpc>
              <a:buNone/>
            </a:pPr>
            <a:r>
              <a:rPr lang="nl-NL" sz="1800" b="1" dirty="0"/>
              <a:t>Kaartspel</a:t>
            </a:r>
            <a:r>
              <a:rPr lang="nl-NL" sz="1800" dirty="0"/>
              <a:t>: </a:t>
            </a:r>
          </a:p>
          <a:p>
            <a:pPr marL="0" indent="0">
              <a:lnSpc>
                <a:spcPct val="110000"/>
              </a:lnSpc>
              <a:buNone/>
            </a:pPr>
            <a:r>
              <a:rPr lang="nl-NL" sz="1800" dirty="0"/>
              <a:t>Welke ‘</a:t>
            </a:r>
            <a:r>
              <a:rPr lang="nl-NL" sz="1800" dirty="0" err="1"/>
              <a:t>currency</a:t>
            </a:r>
            <a:r>
              <a:rPr lang="nl-NL" sz="1800" dirty="0"/>
              <a:t>’ gebruik ik?</a:t>
            </a:r>
          </a:p>
          <a:p>
            <a:pPr marL="0" indent="0">
              <a:lnSpc>
                <a:spcPct val="110000"/>
              </a:lnSpc>
              <a:buNone/>
            </a:pPr>
            <a:r>
              <a:rPr lang="nl-NL" sz="1800" dirty="0"/>
              <a:t>Welke inhouden komen in de kaartjes?</a:t>
            </a:r>
          </a:p>
          <a:p>
            <a:pPr marL="0" indent="0">
              <a:lnSpc>
                <a:spcPct val="110000"/>
              </a:lnSpc>
              <a:buNone/>
            </a:pPr>
            <a:r>
              <a:rPr lang="nl-NL" sz="1800" dirty="0"/>
              <a:t>Welke personen, gebeurtenissen, schepen zet ik erin?</a:t>
            </a:r>
          </a:p>
          <a:p>
            <a:pPr marL="0" indent="0">
              <a:lnSpc>
                <a:spcPct val="110000"/>
              </a:lnSpc>
              <a:buNone/>
            </a:pPr>
            <a:r>
              <a:rPr lang="nl-NL" sz="1800" b="1" dirty="0"/>
              <a:t>Interactive storytelling:</a:t>
            </a:r>
          </a:p>
          <a:p>
            <a:pPr marL="0" indent="0">
              <a:lnSpc>
                <a:spcPct val="110000"/>
              </a:lnSpc>
              <a:buNone/>
            </a:pPr>
            <a:r>
              <a:rPr lang="nl-NL" sz="1800" dirty="0"/>
              <a:t>Welke ‘</a:t>
            </a:r>
            <a:r>
              <a:rPr lang="nl-NL" sz="1800" dirty="0" err="1"/>
              <a:t>currency</a:t>
            </a:r>
            <a:r>
              <a:rPr lang="nl-NL" sz="1800" dirty="0"/>
              <a:t>’ gebruik ik?</a:t>
            </a:r>
          </a:p>
          <a:p>
            <a:pPr marL="0" indent="0">
              <a:lnSpc>
                <a:spcPct val="110000"/>
              </a:lnSpc>
              <a:buNone/>
            </a:pPr>
            <a:r>
              <a:rPr lang="nl-NL" sz="1800" dirty="0"/>
              <a:t>Van vertrek uit Leiden tot </a:t>
            </a:r>
            <a:r>
              <a:rPr lang="nl-NL" sz="1800" dirty="0" err="1"/>
              <a:t>Thanksgiving</a:t>
            </a:r>
            <a:endParaRPr lang="nl-NL" sz="1800" dirty="0"/>
          </a:p>
          <a:p>
            <a:pPr marL="0" indent="0">
              <a:lnSpc>
                <a:spcPct val="110000"/>
              </a:lnSpc>
              <a:buNone/>
            </a:pPr>
            <a:r>
              <a:rPr lang="nl-NL" sz="1800" dirty="0"/>
              <a:t>4 kaartjes per maand (keuze in gebeurtenissen)</a:t>
            </a:r>
          </a:p>
          <a:p>
            <a:pPr marL="0" indent="0">
              <a:lnSpc>
                <a:spcPct val="110000"/>
              </a:lnSpc>
              <a:buNone/>
            </a:pPr>
            <a:r>
              <a:rPr lang="nl-NL" sz="1800" dirty="0"/>
              <a:t>2 kaartjes per speler per maand</a:t>
            </a:r>
          </a:p>
          <a:p>
            <a:pPr marL="0" indent="0">
              <a:lnSpc>
                <a:spcPct val="110000"/>
              </a:lnSpc>
              <a:buNone/>
            </a:pPr>
            <a:endParaRPr lang="nl-NL" sz="1800" dirty="0"/>
          </a:p>
          <a:p>
            <a:pPr marL="0" indent="0">
              <a:lnSpc>
                <a:spcPct val="110000"/>
              </a:lnSpc>
              <a:buNone/>
            </a:pPr>
            <a:endParaRPr lang="nl-NL" dirty="0"/>
          </a:p>
        </p:txBody>
      </p:sp>
    </p:spTree>
    <p:extLst>
      <p:ext uri="{BB962C8B-B14F-4D97-AF65-F5344CB8AC3E}">
        <p14:creationId xmlns:p14="http://schemas.microsoft.com/office/powerpoint/2010/main" val="18228967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lum bright="20000" contrast="40000"/>
          </a:blip>
          <a:stretch>
            <a:fillRect/>
          </a:stretch>
        </p:blipFill>
        <p:spPr>
          <a:xfrm>
            <a:off x="0" y="0"/>
            <a:ext cx="12192000" cy="6869606"/>
          </a:xfrm>
          <a:prstGeom prst="rect">
            <a:avLst/>
          </a:prstGeom>
        </p:spPr>
      </p:pic>
      <p:sp>
        <p:nvSpPr>
          <p:cNvPr id="2" name="Title 1"/>
          <p:cNvSpPr>
            <a:spLocks noGrp="1"/>
          </p:cNvSpPr>
          <p:nvPr>
            <p:ph type="title"/>
          </p:nvPr>
        </p:nvSpPr>
        <p:spPr>
          <a:xfrm>
            <a:off x="1625600" y="365125"/>
            <a:ext cx="9728200" cy="1460500"/>
          </a:xfrm>
        </p:spPr>
        <p:txBody>
          <a:bodyPr>
            <a:normAutofit/>
          </a:bodyPr>
          <a:lstStyle/>
          <a:p>
            <a:r>
              <a:rPr lang="nl-NL" sz="4800" b="1" dirty="0"/>
              <a:t>Serious Gaming</a:t>
            </a:r>
          </a:p>
        </p:txBody>
      </p:sp>
      <p:sp>
        <p:nvSpPr>
          <p:cNvPr id="3" name="Content Placeholder 2"/>
          <p:cNvSpPr>
            <a:spLocks noGrp="1"/>
          </p:cNvSpPr>
          <p:nvPr>
            <p:ph idx="1"/>
          </p:nvPr>
        </p:nvSpPr>
        <p:spPr>
          <a:xfrm>
            <a:off x="7013542" y="791852"/>
            <a:ext cx="4860406" cy="5552387"/>
          </a:xfrm>
        </p:spPr>
        <p:txBody>
          <a:bodyPr numCol="1">
            <a:normAutofit fontScale="77500" lnSpcReduction="20000"/>
          </a:bodyPr>
          <a:lstStyle/>
          <a:p>
            <a:pPr marL="0" indent="0">
              <a:lnSpc>
                <a:spcPct val="110000"/>
              </a:lnSpc>
              <a:buNone/>
            </a:pPr>
            <a:r>
              <a:rPr lang="nl-NL" sz="2400" dirty="0"/>
              <a:t>Stappenplan (Koen Henskens, 2010)</a:t>
            </a:r>
          </a:p>
          <a:p>
            <a:pPr marL="0" indent="0">
              <a:lnSpc>
                <a:spcPct val="110000"/>
              </a:lnSpc>
              <a:buNone/>
            </a:pPr>
            <a:endParaRPr lang="nl-NL" sz="800" dirty="0"/>
          </a:p>
          <a:p>
            <a:pPr marL="514350" indent="-514350">
              <a:lnSpc>
                <a:spcPct val="110000"/>
              </a:lnSpc>
              <a:buAutoNum type="arabicPeriod"/>
            </a:pPr>
            <a:r>
              <a:rPr lang="nl-NL" dirty="0"/>
              <a:t>Onderwerpkeuze</a:t>
            </a:r>
          </a:p>
          <a:p>
            <a:pPr marL="514350" indent="-514350">
              <a:lnSpc>
                <a:spcPct val="110000"/>
              </a:lnSpc>
              <a:buAutoNum type="arabicPeriod"/>
            </a:pPr>
            <a:r>
              <a:rPr lang="nl-NL" dirty="0"/>
              <a:t>Informatie verzamelen (inlezen)</a:t>
            </a:r>
          </a:p>
          <a:p>
            <a:pPr marL="514350" indent="-514350">
              <a:lnSpc>
                <a:spcPct val="110000"/>
              </a:lnSpc>
              <a:buAutoNum type="arabicPeriod"/>
            </a:pPr>
            <a:r>
              <a:rPr lang="nl-NL" dirty="0"/>
              <a:t>Hoofd- en bijzaken onderscheiden</a:t>
            </a:r>
          </a:p>
          <a:p>
            <a:pPr marL="514350" indent="-514350">
              <a:lnSpc>
                <a:spcPct val="110000"/>
              </a:lnSpc>
              <a:buAutoNum type="arabicPeriod"/>
            </a:pPr>
            <a:r>
              <a:rPr lang="nl-NL" dirty="0"/>
              <a:t>Leerdoelstellingen formuleren </a:t>
            </a:r>
          </a:p>
          <a:p>
            <a:pPr marL="514350" indent="-514350">
              <a:lnSpc>
                <a:spcPct val="110000"/>
              </a:lnSpc>
              <a:buAutoNum type="arabicPeriod"/>
            </a:pPr>
            <a:r>
              <a:rPr lang="nl-NL" dirty="0"/>
              <a:t>Concretiseren</a:t>
            </a:r>
          </a:p>
          <a:p>
            <a:pPr marL="514350" indent="-514350">
              <a:lnSpc>
                <a:spcPct val="110000"/>
              </a:lnSpc>
              <a:buAutoNum type="arabicPeriod"/>
            </a:pPr>
            <a:r>
              <a:rPr lang="nl-NL" dirty="0"/>
              <a:t>Spelmechanisme zoeken/kiezen (4)</a:t>
            </a:r>
          </a:p>
          <a:p>
            <a:pPr marL="514350" indent="-514350">
              <a:lnSpc>
                <a:spcPct val="110000"/>
              </a:lnSpc>
              <a:buAutoNum type="arabicPeriod"/>
            </a:pPr>
            <a:r>
              <a:rPr lang="nl-NL" dirty="0"/>
              <a:t>Mechanisme uittesten </a:t>
            </a:r>
          </a:p>
          <a:p>
            <a:pPr marL="514350" indent="-514350">
              <a:lnSpc>
                <a:spcPct val="110000"/>
              </a:lnSpc>
              <a:buAutoNum type="arabicPeriod"/>
            </a:pPr>
            <a:r>
              <a:rPr lang="nl-NL" dirty="0"/>
              <a:t>Mechanisme invullen (2, 3, 5)</a:t>
            </a:r>
          </a:p>
          <a:p>
            <a:pPr marL="514350" indent="-514350">
              <a:lnSpc>
                <a:spcPct val="110000"/>
              </a:lnSpc>
              <a:buAutoNum type="arabicPeriod"/>
            </a:pPr>
            <a:r>
              <a:rPr lang="nl-NL" dirty="0">
                <a:highlight>
                  <a:srgbClr val="FFFF00"/>
                </a:highlight>
              </a:rPr>
              <a:t>Lay-out toevoegen</a:t>
            </a:r>
          </a:p>
          <a:p>
            <a:pPr marL="514350" indent="-514350">
              <a:lnSpc>
                <a:spcPct val="110000"/>
              </a:lnSpc>
              <a:buAutoNum type="arabicPeriod"/>
            </a:pPr>
            <a:r>
              <a:rPr lang="nl-NL" dirty="0"/>
              <a:t>Spelen!</a:t>
            </a:r>
          </a:p>
          <a:p>
            <a:pPr marL="514350" indent="-514350">
              <a:lnSpc>
                <a:spcPct val="110000"/>
              </a:lnSpc>
              <a:buAutoNum type="arabicPeriod"/>
            </a:pPr>
            <a:endParaRPr lang="nl-NL" dirty="0"/>
          </a:p>
          <a:p>
            <a:pPr marL="0" indent="0">
              <a:lnSpc>
                <a:spcPct val="110000"/>
              </a:lnSpc>
              <a:buNone/>
            </a:pPr>
            <a:endParaRPr lang="nl-NL" dirty="0"/>
          </a:p>
          <a:p>
            <a:pPr marL="0" indent="0">
              <a:lnSpc>
                <a:spcPct val="110000"/>
              </a:lnSpc>
              <a:buNone/>
            </a:pPr>
            <a:endParaRPr lang="nl-NL" dirty="0"/>
          </a:p>
          <a:p>
            <a:pPr marL="0" indent="0">
              <a:buNone/>
            </a:pPr>
            <a:endParaRPr lang="nl-NL" dirty="0"/>
          </a:p>
        </p:txBody>
      </p:sp>
      <p:sp>
        <p:nvSpPr>
          <p:cNvPr id="4" name="Content Placeholder 2">
            <a:extLst>
              <a:ext uri="{FF2B5EF4-FFF2-40B4-BE49-F238E27FC236}">
                <a16:creationId xmlns:a16="http://schemas.microsoft.com/office/drawing/2014/main" id="{D0571CA4-D0E6-1B57-9259-0CEDD13FFE1D}"/>
              </a:ext>
            </a:extLst>
          </p:cNvPr>
          <p:cNvSpPr txBox="1">
            <a:spLocks/>
          </p:cNvSpPr>
          <p:nvPr/>
        </p:nvSpPr>
        <p:spPr>
          <a:xfrm>
            <a:off x="1835084" y="1571422"/>
            <a:ext cx="4860406" cy="4772817"/>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nl-NL" dirty="0"/>
              <a:t>9. Lay-out toevoegen</a:t>
            </a:r>
          </a:p>
          <a:p>
            <a:pPr marL="0" indent="0">
              <a:lnSpc>
                <a:spcPct val="110000"/>
              </a:lnSpc>
              <a:buNone/>
            </a:pPr>
            <a:r>
              <a:rPr lang="nl-NL" sz="1800" b="1" dirty="0"/>
              <a:t>Eén speelbord waar ook het kaartspel in past. </a:t>
            </a:r>
          </a:p>
          <a:p>
            <a:pPr marL="0" indent="0">
              <a:lnSpc>
                <a:spcPct val="110000"/>
              </a:lnSpc>
              <a:buNone/>
            </a:pPr>
            <a:r>
              <a:rPr lang="nl-NL" sz="1800" b="1" dirty="0"/>
              <a:t>Sfeer kiezen: </a:t>
            </a:r>
            <a:r>
              <a:rPr lang="nl-NL" sz="1800" dirty="0" err="1"/>
              <a:t>Elizabethan</a:t>
            </a:r>
            <a:r>
              <a:rPr lang="nl-NL" sz="1800" dirty="0"/>
              <a:t> stijl (Kaart, kleding, etc.)</a:t>
            </a:r>
          </a:p>
          <a:p>
            <a:pPr marL="0" indent="0">
              <a:lnSpc>
                <a:spcPct val="110000"/>
              </a:lnSpc>
              <a:buNone/>
            </a:pPr>
            <a:r>
              <a:rPr lang="nl-NL" sz="1800" b="1" dirty="0"/>
              <a:t>Lettertype: </a:t>
            </a:r>
            <a:r>
              <a:rPr lang="nl-NL" sz="1800" dirty="0"/>
              <a:t>17th </a:t>
            </a:r>
            <a:r>
              <a:rPr lang="nl-NL" sz="1800" dirty="0" err="1"/>
              <a:t>Century</a:t>
            </a:r>
            <a:r>
              <a:rPr lang="nl-NL" sz="1800" dirty="0"/>
              <a:t> Style</a:t>
            </a:r>
          </a:p>
          <a:p>
            <a:pPr marL="0" indent="0">
              <a:lnSpc>
                <a:spcPct val="110000"/>
              </a:lnSpc>
              <a:buNone/>
            </a:pPr>
            <a:r>
              <a:rPr lang="nl-NL" sz="1800" b="1" dirty="0"/>
              <a:t>Afbeeldingen: </a:t>
            </a:r>
            <a:r>
              <a:rPr lang="nl-NL" sz="1800" dirty="0"/>
              <a:t>17</a:t>
            </a:r>
            <a:r>
              <a:rPr lang="nl-NL" sz="1800" baseline="30000" dirty="0"/>
              <a:t>e</a:t>
            </a:r>
            <a:r>
              <a:rPr lang="nl-NL" sz="1800" dirty="0"/>
              <a:t> </a:t>
            </a:r>
            <a:r>
              <a:rPr lang="nl-NL" sz="1800" dirty="0" err="1"/>
              <a:t>eeuwse</a:t>
            </a:r>
            <a:r>
              <a:rPr lang="nl-NL" sz="1800" dirty="0"/>
              <a:t> </a:t>
            </a:r>
            <a:r>
              <a:rPr lang="nl-NL" sz="1800" dirty="0" err="1"/>
              <a:t>houtsnedes</a:t>
            </a:r>
            <a:endParaRPr lang="nl-NL" sz="1800" dirty="0"/>
          </a:p>
          <a:p>
            <a:pPr marL="0" indent="0">
              <a:lnSpc>
                <a:spcPct val="110000"/>
              </a:lnSpc>
              <a:buNone/>
            </a:pPr>
            <a:r>
              <a:rPr lang="nl-NL" sz="1800" b="1" dirty="0"/>
              <a:t>Kleurgebruik: </a:t>
            </a:r>
            <a:r>
              <a:rPr lang="nl-NL" sz="1800" dirty="0"/>
              <a:t>Kleuren van </a:t>
            </a:r>
            <a:r>
              <a:rPr lang="nl-NL" sz="1800" dirty="0" err="1"/>
              <a:t>Wampanoag</a:t>
            </a:r>
            <a:r>
              <a:rPr lang="nl-NL" sz="1800" dirty="0"/>
              <a:t>-stam</a:t>
            </a:r>
          </a:p>
          <a:p>
            <a:pPr marL="0" indent="0">
              <a:lnSpc>
                <a:spcPct val="110000"/>
              </a:lnSpc>
              <a:buNone/>
            </a:pPr>
            <a:endParaRPr lang="nl-NL" sz="1800" b="1" dirty="0"/>
          </a:p>
          <a:p>
            <a:pPr marL="0" indent="0">
              <a:lnSpc>
                <a:spcPct val="110000"/>
              </a:lnSpc>
              <a:buNone/>
            </a:pPr>
            <a:r>
              <a:rPr lang="nl-NL" sz="1800" b="1" dirty="0"/>
              <a:t>		+ </a:t>
            </a:r>
            <a:r>
              <a:rPr lang="nl-NL" sz="1800" i="1" dirty="0"/>
              <a:t>Dobbelstenen, pionnen, </a:t>
            </a:r>
            <a:r>
              <a:rPr lang="nl-NL" sz="1800" i="1" dirty="0" err="1"/>
              <a:t>etc</a:t>
            </a:r>
            <a:r>
              <a:rPr lang="nl-NL" sz="1800" i="1" dirty="0"/>
              <a:t>…</a:t>
            </a:r>
          </a:p>
          <a:p>
            <a:pPr marL="0" indent="0">
              <a:lnSpc>
                <a:spcPct val="110000"/>
              </a:lnSpc>
              <a:buNone/>
            </a:pPr>
            <a:endParaRPr lang="nl-NL" sz="1800" dirty="0"/>
          </a:p>
          <a:p>
            <a:pPr marL="0" indent="0">
              <a:lnSpc>
                <a:spcPct val="110000"/>
              </a:lnSpc>
              <a:buNone/>
            </a:pPr>
            <a:endParaRPr lang="nl-NL" dirty="0"/>
          </a:p>
        </p:txBody>
      </p:sp>
    </p:spTree>
    <p:extLst>
      <p:ext uri="{BB962C8B-B14F-4D97-AF65-F5344CB8AC3E}">
        <p14:creationId xmlns:p14="http://schemas.microsoft.com/office/powerpoint/2010/main" val="9933242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lum bright="20000" contrast="40000"/>
          </a:blip>
          <a:stretch>
            <a:fillRect/>
          </a:stretch>
        </p:blipFill>
        <p:spPr>
          <a:xfrm>
            <a:off x="0" y="0"/>
            <a:ext cx="12192000" cy="6869606"/>
          </a:xfrm>
          <a:prstGeom prst="rect">
            <a:avLst/>
          </a:prstGeom>
        </p:spPr>
      </p:pic>
      <p:sp>
        <p:nvSpPr>
          <p:cNvPr id="2" name="Title 1"/>
          <p:cNvSpPr>
            <a:spLocks noGrp="1"/>
          </p:cNvSpPr>
          <p:nvPr>
            <p:ph type="title"/>
          </p:nvPr>
        </p:nvSpPr>
        <p:spPr>
          <a:xfrm>
            <a:off x="1625600" y="365125"/>
            <a:ext cx="9728200" cy="1460500"/>
          </a:xfrm>
        </p:spPr>
        <p:txBody>
          <a:bodyPr>
            <a:normAutofit/>
          </a:bodyPr>
          <a:lstStyle/>
          <a:p>
            <a:r>
              <a:rPr lang="nl-NL" sz="4800" b="1" dirty="0"/>
              <a:t>Serious Gaming</a:t>
            </a:r>
          </a:p>
        </p:txBody>
      </p:sp>
      <p:sp>
        <p:nvSpPr>
          <p:cNvPr id="3" name="Content Placeholder 2"/>
          <p:cNvSpPr>
            <a:spLocks noGrp="1"/>
          </p:cNvSpPr>
          <p:nvPr>
            <p:ph idx="1"/>
          </p:nvPr>
        </p:nvSpPr>
        <p:spPr>
          <a:xfrm>
            <a:off x="7013542" y="791852"/>
            <a:ext cx="4860406" cy="5552387"/>
          </a:xfrm>
        </p:spPr>
        <p:txBody>
          <a:bodyPr numCol="1">
            <a:normAutofit fontScale="77500" lnSpcReduction="20000"/>
          </a:bodyPr>
          <a:lstStyle/>
          <a:p>
            <a:pPr marL="0" indent="0">
              <a:lnSpc>
                <a:spcPct val="110000"/>
              </a:lnSpc>
              <a:buNone/>
            </a:pPr>
            <a:r>
              <a:rPr lang="nl-NL" sz="2400" dirty="0"/>
              <a:t>Stappenplan (Koen Henskens, 2010)</a:t>
            </a:r>
          </a:p>
          <a:p>
            <a:pPr marL="0" indent="0">
              <a:lnSpc>
                <a:spcPct val="110000"/>
              </a:lnSpc>
              <a:buNone/>
            </a:pPr>
            <a:endParaRPr lang="nl-NL" sz="800" dirty="0"/>
          </a:p>
          <a:p>
            <a:pPr marL="514350" indent="-514350">
              <a:lnSpc>
                <a:spcPct val="110000"/>
              </a:lnSpc>
              <a:buAutoNum type="arabicPeriod"/>
            </a:pPr>
            <a:r>
              <a:rPr lang="nl-NL" dirty="0"/>
              <a:t>Onderwerpkeuze</a:t>
            </a:r>
          </a:p>
          <a:p>
            <a:pPr marL="514350" indent="-514350">
              <a:lnSpc>
                <a:spcPct val="110000"/>
              </a:lnSpc>
              <a:buAutoNum type="arabicPeriod"/>
            </a:pPr>
            <a:r>
              <a:rPr lang="nl-NL" dirty="0"/>
              <a:t>Informatie verzamelen (inlezen)</a:t>
            </a:r>
          </a:p>
          <a:p>
            <a:pPr marL="514350" indent="-514350">
              <a:lnSpc>
                <a:spcPct val="110000"/>
              </a:lnSpc>
              <a:buAutoNum type="arabicPeriod"/>
            </a:pPr>
            <a:r>
              <a:rPr lang="nl-NL" dirty="0"/>
              <a:t>Hoofd- en bijzaken onderscheiden</a:t>
            </a:r>
          </a:p>
          <a:p>
            <a:pPr marL="514350" indent="-514350">
              <a:lnSpc>
                <a:spcPct val="110000"/>
              </a:lnSpc>
              <a:buAutoNum type="arabicPeriod"/>
            </a:pPr>
            <a:r>
              <a:rPr lang="nl-NL" dirty="0"/>
              <a:t>Leerdoelstellingen formuleren </a:t>
            </a:r>
          </a:p>
          <a:p>
            <a:pPr marL="514350" indent="-514350">
              <a:lnSpc>
                <a:spcPct val="110000"/>
              </a:lnSpc>
              <a:buAutoNum type="arabicPeriod"/>
            </a:pPr>
            <a:r>
              <a:rPr lang="nl-NL" dirty="0"/>
              <a:t>Concretiseren</a:t>
            </a:r>
          </a:p>
          <a:p>
            <a:pPr marL="514350" indent="-514350">
              <a:lnSpc>
                <a:spcPct val="110000"/>
              </a:lnSpc>
              <a:buAutoNum type="arabicPeriod"/>
            </a:pPr>
            <a:r>
              <a:rPr lang="nl-NL" dirty="0"/>
              <a:t>Spelmechanisme zoeken/kiezen (4)</a:t>
            </a:r>
          </a:p>
          <a:p>
            <a:pPr marL="514350" indent="-514350">
              <a:lnSpc>
                <a:spcPct val="110000"/>
              </a:lnSpc>
              <a:buAutoNum type="arabicPeriod"/>
            </a:pPr>
            <a:r>
              <a:rPr lang="nl-NL" dirty="0"/>
              <a:t>Mechanisme uittesten </a:t>
            </a:r>
          </a:p>
          <a:p>
            <a:pPr marL="514350" indent="-514350">
              <a:lnSpc>
                <a:spcPct val="110000"/>
              </a:lnSpc>
              <a:buAutoNum type="arabicPeriod"/>
            </a:pPr>
            <a:r>
              <a:rPr lang="nl-NL" dirty="0"/>
              <a:t>Mechanisme invullen (2, 3, 5)</a:t>
            </a:r>
          </a:p>
          <a:p>
            <a:pPr marL="514350" indent="-514350">
              <a:lnSpc>
                <a:spcPct val="110000"/>
              </a:lnSpc>
              <a:buAutoNum type="arabicPeriod"/>
            </a:pPr>
            <a:r>
              <a:rPr lang="nl-NL" dirty="0"/>
              <a:t>Lay-out toevoegen</a:t>
            </a:r>
          </a:p>
          <a:p>
            <a:pPr marL="514350" indent="-514350">
              <a:lnSpc>
                <a:spcPct val="110000"/>
              </a:lnSpc>
              <a:buAutoNum type="arabicPeriod"/>
            </a:pPr>
            <a:r>
              <a:rPr lang="nl-NL" dirty="0">
                <a:highlight>
                  <a:srgbClr val="FFFF00"/>
                </a:highlight>
              </a:rPr>
              <a:t>Spelen!</a:t>
            </a:r>
          </a:p>
          <a:p>
            <a:pPr marL="514350" indent="-514350">
              <a:lnSpc>
                <a:spcPct val="110000"/>
              </a:lnSpc>
              <a:buAutoNum type="arabicPeriod"/>
            </a:pPr>
            <a:endParaRPr lang="nl-NL" dirty="0"/>
          </a:p>
          <a:p>
            <a:pPr marL="0" indent="0">
              <a:lnSpc>
                <a:spcPct val="110000"/>
              </a:lnSpc>
              <a:buNone/>
            </a:pPr>
            <a:endParaRPr lang="nl-NL" dirty="0"/>
          </a:p>
          <a:p>
            <a:pPr marL="0" indent="0">
              <a:lnSpc>
                <a:spcPct val="110000"/>
              </a:lnSpc>
              <a:buNone/>
            </a:pPr>
            <a:endParaRPr lang="nl-NL" dirty="0"/>
          </a:p>
          <a:p>
            <a:pPr marL="0" indent="0">
              <a:buNone/>
            </a:pPr>
            <a:endParaRPr lang="nl-NL" dirty="0"/>
          </a:p>
        </p:txBody>
      </p:sp>
      <p:sp>
        <p:nvSpPr>
          <p:cNvPr id="4" name="Content Placeholder 2">
            <a:extLst>
              <a:ext uri="{FF2B5EF4-FFF2-40B4-BE49-F238E27FC236}">
                <a16:creationId xmlns:a16="http://schemas.microsoft.com/office/drawing/2014/main" id="{D0571CA4-D0E6-1B57-9259-0CEDD13FFE1D}"/>
              </a:ext>
            </a:extLst>
          </p:cNvPr>
          <p:cNvSpPr txBox="1">
            <a:spLocks/>
          </p:cNvSpPr>
          <p:nvPr/>
        </p:nvSpPr>
        <p:spPr>
          <a:xfrm>
            <a:off x="1835084" y="1571422"/>
            <a:ext cx="4860406" cy="4772817"/>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nl-NL" dirty="0"/>
              <a:t>10. Spelen</a:t>
            </a:r>
          </a:p>
        </p:txBody>
      </p:sp>
      <p:pic>
        <p:nvPicPr>
          <p:cNvPr id="1026" name="Picture 2">
            <a:extLst>
              <a:ext uri="{FF2B5EF4-FFF2-40B4-BE49-F238E27FC236}">
                <a16:creationId xmlns:a16="http://schemas.microsoft.com/office/drawing/2014/main" id="{4F975BA0-E6E8-C78A-348D-A6C34747A6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2785" y="2281286"/>
            <a:ext cx="5320230" cy="3992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84663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lum bright="20000" contrast="40000"/>
          </a:blip>
          <a:stretch>
            <a:fillRect/>
          </a:stretch>
        </p:blipFill>
        <p:spPr>
          <a:xfrm>
            <a:off x="0" y="0"/>
            <a:ext cx="12192000" cy="6869606"/>
          </a:xfrm>
          <a:prstGeom prst="rect">
            <a:avLst/>
          </a:prstGeom>
        </p:spPr>
      </p:pic>
      <p:sp>
        <p:nvSpPr>
          <p:cNvPr id="2" name="Title 1"/>
          <p:cNvSpPr>
            <a:spLocks noGrp="1"/>
          </p:cNvSpPr>
          <p:nvPr>
            <p:ph type="title"/>
          </p:nvPr>
        </p:nvSpPr>
        <p:spPr>
          <a:xfrm>
            <a:off x="1625600" y="365125"/>
            <a:ext cx="9728200" cy="1460500"/>
          </a:xfrm>
        </p:spPr>
        <p:txBody>
          <a:bodyPr>
            <a:normAutofit/>
          </a:bodyPr>
          <a:lstStyle/>
          <a:p>
            <a:r>
              <a:rPr lang="nl-NL" sz="4800" b="1" dirty="0"/>
              <a:t>Serious Gaming</a:t>
            </a:r>
          </a:p>
        </p:txBody>
      </p:sp>
      <p:sp>
        <p:nvSpPr>
          <p:cNvPr id="3" name="Content Placeholder 2"/>
          <p:cNvSpPr>
            <a:spLocks noGrp="1"/>
          </p:cNvSpPr>
          <p:nvPr>
            <p:ph idx="1"/>
          </p:nvPr>
        </p:nvSpPr>
        <p:spPr>
          <a:xfrm>
            <a:off x="7013542" y="791852"/>
            <a:ext cx="4860406" cy="5552387"/>
          </a:xfrm>
        </p:spPr>
        <p:txBody>
          <a:bodyPr numCol="1">
            <a:normAutofit/>
          </a:bodyPr>
          <a:lstStyle/>
          <a:p>
            <a:pPr marL="0" indent="0">
              <a:lnSpc>
                <a:spcPct val="110000"/>
              </a:lnSpc>
              <a:buNone/>
            </a:pPr>
            <a:r>
              <a:rPr lang="nl-NL" sz="2400" dirty="0"/>
              <a:t>Stappenplan (Koen Henskens, 2010)</a:t>
            </a:r>
          </a:p>
          <a:p>
            <a:pPr marL="0" indent="0">
              <a:lnSpc>
                <a:spcPct val="110000"/>
              </a:lnSpc>
              <a:buNone/>
            </a:pPr>
            <a:endParaRPr lang="nl-NL" sz="800" dirty="0"/>
          </a:p>
          <a:p>
            <a:pPr marL="0" indent="0">
              <a:buNone/>
            </a:pPr>
            <a:endParaRPr lang="nl-NL" dirty="0"/>
          </a:p>
        </p:txBody>
      </p:sp>
      <p:sp>
        <p:nvSpPr>
          <p:cNvPr id="4" name="Content Placeholder 2">
            <a:extLst>
              <a:ext uri="{FF2B5EF4-FFF2-40B4-BE49-F238E27FC236}">
                <a16:creationId xmlns:a16="http://schemas.microsoft.com/office/drawing/2014/main" id="{D0571CA4-D0E6-1B57-9259-0CEDD13FFE1D}"/>
              </a:ext>
            </a:extLst>
          </p:cNvPr>
          <p:cNvSpPr txBox="1">
            <a:spLocks/>
          </p:cNvSpPr>
          <p:nvPr/>
        </p:nvSpPr>
        <p:spPr>
          <a:xfrm>
            <a:off x="1835084" y="1571422"/>
            <a:ext cx="4860406" cy="4772817"/>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endParaRPr lang="nl-NL" sz="1800" dirty="0"/>
          </a:p>
          <a:p>
            <a:pPr marL="0" indent="0">
              <a:lnSpc>
                <a:spcPct val="110000"/>
              </a:lnSpc>
              <a:buNone/>
            </a:pPr>
            <a:endParaRPr lang="nl-NL" dirty="0"/>
          </a:p>
        </p:txBody>
      </p:sp>
      <p:pic>
        <p:nvPicPr>
          <p:cNvPr id="6" name="Afbeelding 5">
            <a:extLst>
              <a:ext uri="{FF2B5EF4-FFF2-40B4-BE49-F238E27FC236}">
                <a16:creationId xmlns:a16="http://schemas.microsoft.com/office/drawing/2014/main" id="{8F0DDFF5-7EC3-CF7A-44C1-3DDDDE64F5F9}"/>
              </a:ext>
            </a:extLst>
          </p:cNvPr>
          <p:cNvPicPr>
            <a:picLocks noChangeAspect="1"/>
          </p:cNvPicPr>
          <p:nvPr/>
        </p:nvPicPr>
        <p:blipFill>
          <a:blip r:embed="rId3"/>
          <a:stretch>
            <a:fillRect/>
          </a:stretch>
        </p:blipFill>
        <p:spPr>
          <a:xfrm>
            <a:off x="2601798" y="1544484"/>
            <a:ext cx="7268059" cy="5080896"/>
          </a:xfrm>
          <a:prstGeom prst="rect">
            <a:avLst/>
          </a:prstGeom>
        </p:spPr>
      </p:pic>
      <p:pic>
        <p:nvPicPr>
          <p:cNvPr id="8" name="Afbeelding 7">
            <a:extLst>
              <a:ext uri="{FF2B5EF4-FFF2-40B4-BE49-F238E27FC236}">
                <a16:creationId xmlns:a16="http://schemas.microsoft.com/office/drawing/2014/main" id="{A4C49FB9-CF0E-B8F4-B596-858DC79FB4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944" t="25051" r="58664" b="46061"/>
          <a:stretch/>
        </p:blipFill>
        <p:spPr bwMode="auto">
          <a:xfrm rot="21112221">
            <a:off x="309270" y="1275626"/>
            <a:ext cx="1426029" cy="2035453"/>
          </a:xfrm>
          <a:prstGeom prst="rect">
            <a:avLst/>
          </a:prstGeom>
          <a:ln>
            <a:noFill/>
          </a:ln>
          <a:extLst>
            <a:ext uri="{53640926-AAD7-44D8-BBD7-CCE9431645EC}">
              <a14:shadowObscured xmlns:a14="http://schemas.microsoft.com/office/drawing/2010/main"/>
            </a:ext>
          </a:extLst>
        </p:spPr>
      </p:pic>
      <p:pic>
        <p:nvPicPr>
          <p:cNvPr id="9" name="Afbeelding 8">
            <a:extLst>
              <a:ext uri="{FF2B5EF4-FFF2-40B4-BE49-F238E27FC236}">
                <a16:creationId xmlns:a16="http://schemas.microsoft.com/office/drawing/2014/main" id="{2EB746F1-B4A4-9E0E-AF47-309B4E19368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153" t="24971" r="33377" b="45775"/>
          <a:stretch/>
        </p:blipFill>
        <p:spPr bwMode="auto">
          <a:xfrm rot="357665">
            <a:off x="1088775" y="3150945"/>
            <a:ext cx="1403938" cy="2014757"/>
          </a:xfrm>
          <a:prstGeom prst="rect">
            <a:avLst/>
          </a:prstGeom>
          <a:ln>
            <a:noFill/>
          </a:ln>
          <a:extLst>
            <a:ext uri="{53640926-AAD7-44D8-BBD7-CCE9431645EC}">
              <a14:shadowObscured xmlns:a14="http://schemas.microsoft.com/office/drawing/2010/main"/>
            </a:ext>
          </a:extLst>
        </p:spPr>
      </p:pic>
      <p:pic>
        <p:nvPicPr>
          <p:cNvPr id="10" name="Afbeelding 9">
            <a:extLst>
              <a:ext uri="{FF2B5EF4-FFF2-40B4-BE49-F238E27FC236}">
                <a16:creationId xmlns:a16="http://schemas.microsoft.com/office/drawing/2014/main" id="{9B4559BE-9C05-4BB8-2469-06C1EA0BDD8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038" t="24742" r="58684" b="45934"/>
          <a:stretch/>
        </p:blipFill>
        <p:spPr bwMode="auto">
          <a:xfrm rot="21094594">
            <a:off x="373680" y="4482877"/>
            <a:ext cx="1448874" cy="2118063"/>
          </a:xfrm>
          <a:prstGeom prst="rect">
            <a:avLst/>
          </a:prstGeom>
          <a:ln>
            <a:noFill/>
          </a:ln>
          <a:extLst>
            <a:ext uri="{53640926-AAD7-44D8-BBD7-CCE9431645EC}">
              <a14:shadowObscured xmlns:a14="http://schemas.microsoft.com/office/drawing/2010/main"/>
            </a:ext>
          </a:extLst>
        </p:spPr>
      </p:pic>
      <p:pic>
        <p:nvPicPr>
          <p:cNvPr id="11" name="Afbeelding 10">
            <a:extLst>
              <a:ext uri="{FF2B5EF4-FFF2-40B4-BE49-F238E27FC236}">
                <a16:creationId xmlns:a16="http://schemas.microsoft.com/office/drawing/2014/main" id="{30B54C23-67D3-1778-D7DD-E63A5136358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653" t="24905" r="46134" b="61740"/>
          <a:stretch/>
        </p:blipFill>
        <p:spPr bwMode="auto">
          <a:xfrm rot="6212599">
            <a:off x="9889019" y="1821866"/>
            <a:ext cx="1334902" cy="894154"/>
          </a:xfrm>
          <a:prstGeom prst="rect">
            <a:avLst/>
          </a:prstGeom>
          <a:ln>
            <a:noFill/>
          </a:ln>
          <a:extLst>
            <a:ext uri="{53640926-AAD7-44D8-BBD7-CCE9431645EC}">
              <a14:shadowObscured xmlns:a14="http://schemas.microsoft.com/office/drawing/2010/main"/>
            </a:ext>
          </a:extLst>
        </p:spPr>
      </p:pic>
      <p:pic>
        <p:nvPicPr>
          <p:cNvPr id="12" name="Afbeelding 11">
            <a:extLst>
              <a:ext uri="{FF2B5EF4-FFF2-40B4-BE49-F238E27FC236}">
                <a16:creationId xmlns:a16="http://schemas.microsoft.com/office/drawing/2014/main" id="{3184EF6A-CF35-05DF-992D-6F007F28984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5247" t="24905" r="33540" b="61740"/>
          <a:stretch/>
        </p:blipFill>
        <p:spPr bwMode="auto">
          <a:xfrm rot="6053095">
            <a:off x="10552208" y="2473172"/>
            <a:ext cx="1431528" cy="958877"/>
          </a:xfrm>
          <a:prstGeom prst="rect">
            <a:avLst/>
          </a:prstGeom>
          <a:ln>
            <a:noFill/>
          </a:ln>
          <a:extLst>
            <a:ext uri="{53640926-AAD7-44D8-BBD7-CCE9431645EC}">
              <a14:shadowObscured xmlns:a14="http://schemas.microsoft.com/office/drawing/2010/main"/>
            </a:ext>
          </a:extLst>
        </p:spPr>
      </p:pic>
      <p:pic>
        <p:nvPicPr>
          <p:cNvPr id="13" name="Afbeelding 12">
            <a:extLst>
              <a:ext uri="{FF2B5EF4-FFF2-40B4-BE49-F238E27FC236}">
                <a16:creationId xmlns:a16="http://schemas.microsoft.com/office/drawing/2014/main" id="{6DEC4996-93EC-B351-BD92-97A20B169F8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2561" t="73005" r="46145" b="13832"/>
          <a:stretch/>
        </p:blipFill>
        <p:spPr bwMode="auto">
          <a:xfrm>
            <a:off x="9978942" y="4029914"/>
            <a:ext cx="1381232" cy="905435"/>
          </a:xfrm>
          <a:prstGeom prst="rect">
            <a:avLst/>
          </a:prstGeom>
          <a:ln>
            <a:noFill/>
          </a:ln>
          <a:extLst>
            <a:ext uri="{53640926-AAD7-44D8-BBD7-CCE9431645EC}">
              <a14:shadowObscured xmlns:a14="http://schemas.microsoft.com/office/drawing/2010/main"/>
            </a:ext>
          </a:extLst>
        </p:spPr>
      </p:pic>
      <p:pic>
        <p:nvPicPr>
          <p:cNvPr id="14" name="Afbeelding 13">
            <a:extLst>
              <a:ext uri="{FF2B5EF4-FFF2-40B4-BE49-F238E27FC236}">
                <a16:creationId xmlns:a16="http://schemas.microsoft.com/office/drawing/2014/main" id="{6CB580AA-25EE-49AF-0684-3962D10DCCC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2929" t="41690" r="46174" b="45521"/>
          <a:stretch/>
        </p:blipFill>
        <p:spPr bwMode="auto">
          <a:xfrm rot="470922">
            <a:off x="10501781" y="4786050"/>
            <a:ext cx="1372167" cy="905435"/>
          </a:xfrm>
          <a:prstGeom prst="rect">
            <a:avLst/>
          </a:prstGeom>
          <a:ln w="9525" cap="flat" cmpd="sng" algn="ctr">
            <a:solidFill>
              <a:srgbClr val="A5A5A5"/>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pic>
        <p:nvPicPr>
          <p:cNvPr id="15" name="Afbeelding 14">
            <a:extLst>
              <a:ext uri="{FF2B5EF4-FFF2-40B4-BE49-F238E27FC236}">
                <a16:creationId xmlns:a16="http://schemas.microsoft.com/office/drawing/2014/main" id="{ECAEB4CD-35D4-998E-FBEC-8FB8567D7C7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0050" t="72876" r="58656" b="13961"/>
          <a:stretch/>
        </p:blipFill>
        <p:spPr bwMode="auto">
          <a:xfrm>
            <a:off x="10172531" y="5658982"/>
            <a:ext cx="1554200" cy="101882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908066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lum bright="20000" contrast="40000"/>
          </a:blip>
          <a:stretch>
            <a:fillRect/>
          </a:stretch>
        </p:blipFill>
        <p:spPr>
          <a:xfrm>
            <a:off x="0" y="0"/>
            <a:ext cx="12192000" cy="6869606"/>
          </a:xfrm>
          <a:prstGeom prst="rect">
            <a:avLst/>
          </a:prstGeom>
        </p:spPr>
      </p:pic>
      <p:sp>
        <p:nvSpPr>
          <p:cNvPr id="2" name="Title 1"/>
          <p:cNvSpPr>
            <a:spLocks noGrp="1"/>
          </p:cNvSpPr>
          <p:nvPr>
            <p:ph type="title"/>
          </p:nvPr>
        </p:nvSpPr>
        <p:spPr>
          <a:xfrm>
            <a:off x="1625600" y="365125"/>
            <a:ext cx="9728200" cy="1460500"/>
          </a:xfrm>
        </p:spPr>
        <p:txBody>
          <a:bodyPr>
            <a:normAutofit/>
          </a:bodyPr>
          <a:lstStyle/>
          <a:p>
            <a:r>
              <a:rPr lang="nl-NL" sz="4800" b="1" dirty="0"/>
              <a:t>Nu zelf aan de slag!</a:t>
            </a:r>
          </a:p>
        </p:txBody>
      </p:sp>
      <p:sp>
        <p:nvSpPr>
          <p:cNvPr id="3" name="Content Placeholder 2"/>
          <p:cNvSpPr>
            <a:spLocks noGrp="1"/>
          </p:cNvSpPr>
          <p:nvPr>
            <p:ph idx="1"/>
          </p:nvPr>
        </p:nvSpPr>
        <p:spPr>
          <a:xfrm>
            <a:off x="1625599" y="1423449"/>
            <a:ext cx="10044785" cy="4996206"/>
          </a:xfrm>
        </p:spPr>
        <p:txBody>
          <a:bodyPr numCol="1">
            <a:normAutofit fontScale="77500" lnSpcReduction="20000"/>
          </a:bodyPr>
          <a:lstStyle/>
          <a:p>
            <a:pPr marL="0" indent="0">
              <a:lnSpc>
                <a:spcPct val="110000"/>
              </a:lnSpc>
              <a:buNone/>
            </a:pPr>
            <a:r>
              <a:rPr lang="nl-NL" sz="2400" dirty="0"/>
              <a:t>Stappenplan</a:t>
            </a:r>
          </a:p>
          <a:p>
            <a:pPr marL="0" indent="0">
              <a:lnSpc>
                <a:spcPct val="110000"/>
              </a:lnSpc>
              <a:buNone/>
            </a:pPr>
            <a:endParaRPr lang="nl-NL" sz="800" dirty="0"/>
          </a:p>
          <a:p>
            <a:pPr marL="514350" indent="-514350">
              <a:lnSpc>
                <a:spcPct val="110000"/>
              </a:lnSpc>
              <a:buAutoNum type="arabicPeriod"/>
            </a:pPr>
            <a:r>
              <a:rPr lang="nl-NL" dirty="0">
                <a:highlight>
                  <a:srgbClr val="FFFF00"/>
                </a:highlight>
              </a:rPr>
              <a:t>Onderwerpkeuze</a:t>
            </a:r>
          </a:p>
          <a:p>
            <a:pPr marL="514350" indent="-514350">
              <a:lnSpc>
                <a:spcPct val="110000"/>
              </a:lnSpc>
              <a:buAutoNum type="arabicPeriod"/>
            </a:pPr>
            <a:r>
              <a:rPr lang="nl-NL" dirty="0"/>
              <a:t>Informatie verzamelen (inlezen)</a:t>
            </a:r>
          </a:p>
          <a:p>
            <a:pPr marL="514350" indent="-514350">
              <a:lnSpc>
                <a:spcPct val="110000"/>
              </a:lnSpc>
              <a:buAutoNum type="arabicPeriod"/>
            </a:pPr>
            <a:r>
              <a:rPr lang="nl-NL" dirty="0">
                <a:highlight>
                  <a:srgbClr val="FFFF00"/>
                </a:highlight>
              </a:rPr>
              <a:t>Hoofd- en bijzaken onderscheiden</a:t>
            </a:r>
          </a:p>
          <a:p>
            <a:pPr marL="514350" indent="-514350">
              <a:lnSpc>
                <a:spcPct val="110000"/>
              </a:lnSpc>
              <a:buAutoNum type="arabicPeriod"/>
            </a:pPr>
            <a:r>
              <a:rPr lang="nl-NL" dirty="0"/>
              <a:t>Leerdoelstellingen formuleren </a:t>
            </a:r>
          </a:p>
          <a:p>
            <a:pPr marL="514350" indent="-514350">
              <a:lnSpc>
                <a:spcPct val="110000"/>
              </a:lnSpc>
              <a:buAutoNum type="arabicPeriod"/>
            </a:pPr>
            <a:r>
              <a:rPr lang="nl-NL" dirty="0">
                <a:highlight>
                  <a:srgbClr val="FFFF00"/>
                </a:highlight>
              </a:rPr>
              <a:t>Concretiseren</a:t>
            </a:r>
          </a:p>
          <a:p>
            <a:pPr marL="514350" indent="-514350">
              <a:lnSpc>
                <a:spcPct val="110000"/>
              </a:lnSpc>
              <a:buAutoNum type="arabicPeriod"/>
            </a:pPr>
            <a:r>
              <a:rPr lang="nl-NL" dirty="0">
                <a:highlight>
                  <a:srgbClr val="FF0000"/>
                </a:highlight>
              </a:rPr>
              <a:t>Spelmechanisme zoeken/kiezen (4)       </a:t>
            </a:r>
            <a:r>
              <a:rPr lang="nl-NL" dirty="0">
                <a:latin typeface="Bookman Old Style" panose="02050604050505020204" pitchFamily="18" charset="0"/>
              </a:rPr>
              <a:t>→	</a:t>
            </a:r>
            <a:r>
              <a:rPr lang="nl-NL" dirty="0"/>
              <a:t>Welke spellen ken je? </a:t>
            </a:r>
          </a:p>
          <a:p>
            <a:pPr marL="514350" indent="-514350">
              <a:lnSpc>
                <a:spcPct val="110000"/>
              </a:lnSpc>
              <a:buAutoNum type="arabicPeriod"/>
            </a:pPr>
            <a:r>
              <a:rPr lang="nl-NL" dirty="0"/>
              <a:t>Mechanisme uittesten 				</a:t>
            </a:r>
            <a:r>
              <a:rPr lang="nl-NL" dirty="0">
                <a:latin typeface="Bookman Old Style" panose="02050604050505020204" pitchFamily="18" charset="0"/>
              </a:rPr>
              <a:t>↓</a:t>
            </a:r>
            <a:endParaRPr lang="nl-NL" dirty="0"/>
          </a:p>
          <a:p>
            <a:pPr marL="514350" indent="-514350">
              <a:lnSpc>
                <a:spcPct val="110000"/>
              </a:lnSpc>
              <a:buAutoNum type="arabicPeriod"/>
            </a:pPr>
            <a:r>
              <a:rPr lang="nl-NL" dirty="0"/>
              <a:t>Mechanisme invullen (2, 3, 5) 		Wat voor mechanismen zitten daarin?</a:t>
            </a:r>
          </a:p>
          <a:p>
            <a:pPr marL="514350" indent="-514350">
              <a:lnSpc>
                <a:spcPct val="110000"/>
              </a:lnSpc>
              <a:buAutoNum type="arabicPeriod"/>
            </a:pPr>
            <a:r>
              <a:rPr lang="nl-NL" dirty="0"/>
              <a:t>Lay-out toevoegen</a:t>
            </a:r>
          </a:p>
          <a:p>
            <a:pPr marL="514350" indent="-514350">
              <a:lnSpc>
                <a:spcPct val="110000"/>
              </a:lnSpc>
              <a:buAutoNum type="arabicPeriod"/>
            </a:pPr>
            <a:r>
              <a:rPr lang="nl-NL" dirty="0"/>
              <a:t>Spelen!</a:t>
            </a:r>
          </a:p>
          <a:p>
            <a:pPr marL="514350" indent="-514350">
              <a:lnSpc>
                <a:spcPct val="110000"/>
              </a:lnSpc>
              <a:buAutoNum type="arabicPeriod"/>
            </a:pPr>
            <a:endParaRPr lang="nl-NL" dirty="0"/>
          </a:p>
          <a:p>
            <a:pPr marL="0" indent="0">
              <a:lnSpc>
                <a:spcPct val="110000"/>
              </a:lnSpc>
              <a:buNone/>
            </a:pPr>
            <a:endParaRPr lang="nl-NL" dirty="0"/>
          </a:p>
          <a:p>
            <a:pPr marL="0" indent="0">
              <a:lnSpc>
                <a:spcPct val="110000"/>
              </a:lnSpc>
              <a:buNone/>
            </a:pPr>
            <a:endParaRPr lang="nl-NL" dirty="0"/>
          </a:p>
          <a:p>
            <a:pPr marL="0" indent="0">
              <a:buNone/>
            </a:pPr>
            <a:endParaRPr lang="nl-NL" dirty="0"/>
          </a:p>
        </p:txBody>
      </p:sp>
    </p:spTree>
    <p:extLst>
      <p:ext uri="{BB962C8B-B14F-4D97-AF65-F5344CB8AC3E}">
        <p14:creationId xmlns:p14="http://schemas.microsoft.com/office/powerpoint/2010/main" val="3254244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12192000" cy="6869606"/>
          </a:xfrm>
          <a:prstGeom prst="rect">
            <a:avLst/>
          </a:prstGeom>
        </p:spPr>
      </p:pic>
      <p:sp>
        <p:nvSpPr>
          <p:cNvPr id="2" name="Title 1"/>
          <p:cNvSpPr>
            <a:spLocks noGrp="1"/>
          </p:cNvSpPr>
          <p:nvPr>
            <p:ph type="title"/>
          </p:nvPr>
        </p:nvSpPr>
        <p:spPr>
          <a:xfrm>
            <a:off x="1625600" y="365125"/>
            <a:ext cx="9728200" cy="1460500"/>
          </a:xfrm>
        </p:spPr>
        <p:txBody>
          <a:bodyPr>
            <a:normAutofit/>
          </a:bodyPr>
          <a:lstStyle/>
          <a:p>
            <a:r>
              <a:rPr lang="nl-NL" sz="4800" b="1" dirty="0"/>
              <a:t>Definitie Gamification</a:t>
            </a:r>
          </a:p>
        </p:txBody>
      </p:sp>
      <p:sp>
        <p:nvSpPr>
          <p:cNvPr id="3" name="Content Placeholder 2"/>
          <p:cNvSpPr>
            <a:spLocks noGrp="1"/>
          </p:cNvSpPr>
          <p:nvPr>
            <p:ph idx="1"/>
          </p:nvPr>
        </p:nvSpPr>
        <p:spPr>
          <a:xfrm>
            <a:off x="2189408" y="1825625"/>
            <a:ext cx="9164392" cy="4351338"/>
          </a:xfrm>
        </p:spPr>
        <p:txBody>
          <a:bodyPr/>
          <a:lstStyle/>
          <a:p>
            <a:pPr marL="0" indent="0">
              <a:buNone/>
            </a:pPr>
            <a:endParaRPr lang="nl-NL" dirty="0"/>
          </a:p>
          <a:p>
            <a:pPr marL="0" indent="0">
              <a:buNone/>
            </a:pPr>
            <a:r>
              <a:rPr lang="nl-NL" sz="3600" dirty="0"/>
              <a:t>Gamification is het inzetten van game elementen en game design in een ‘niet-game omgeving’ om doelgedrag en engagement te bevorderen </a:t>
            </a:r>
          </a:p>
          <a:p>
            <a:pPr marL="0" indent="0" algn="r">
              <a:buNone/>
            </a:pPr>
            <a:r>
              <a:rPr lang="nl-NL" sz="2400" i="1" dirty="0"/>
              <a:t>(Piet van den Boer)</a:t>
            </a:r>
          </a:p>
          <a:p>
            <a:endParaRPr lang="nl-NL" sz="2400" dirty="0"/>
          </a:p>
          <a:p>
            <a:endParaRPr lang="nl-NL" dirty="0"/>
          </a:p>
        </p:txBody>
      </p:sp>
    </p:spTree>
    <p:extLst>
      <p:ext uri="{BB962C8B-B14F-4D97-AF65-F5344CB8AC3E}">
        <p14:creationId xmlns:p14="http://schemas.microsoft.com/office/powerpoint/2010/main" val="8834980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12192000" cy="6869606"/>
          </a:xfrm>
          <a:prstGeom prst="rect">
            <a:avLst/>
          </a:prstGeom>
        </p:spPr>
      </p:pic>
      <p:sp>
        <p:nvSpPr>
          <p:cNvPr id="2" name="Title 1"/>
          <p:cNvSpPr>
            <a:spLocks noGrp="1"/>
          </p:cNvSpPr>
          <p:nvPr>
            <p:ph type="title"/>
          </p:nvPr>
        </p:nvSpPr>
        <p:spPr>
          <a:xfrm>
            <a:off x="1625600" y="365125"/>
            <a:ext cx="9728200" cy="1460500"/>
          </a:xfrm>
        </p:spPr>
        <p:txBody>
          <a:bodyPr>
            <a:normAutofit/>
          </a:bodyPr>
          <a:lstStyle/>
          <a:p>
            <a:r>
              <a:rPr lang="nl-NL" sz="6000" b="1" dirty="0"/>
              <a:t>Actief Historisch Denken</a:t>
            </a:r>
          </a:p>
        </p:txBody>
      </p:sp>
      <p:sp>
        <p:nvSpPr>
          <p:cNvPr id="3" name="Content Placeholder 2"/>
          <p:cNvSpPr>
            <a:spLocks noGrp="1"/>
          </p:cNvSpPr>
          <p:nvPr>
            <p:ph idx="1"/>
          </p:nvPr>
        </p:nvSpPr>
        <p:spPr>
          <a:xfrm>
            <a:off x="2189408" y="1825625"/>
            <a:ext cx="9164392" cy="4351338"/>
          </a:xfrm>
        </p:spPr>
        <p:txBody>
          <a:bodyPr>
            <a:normAutofit/>
          </a:bodyPr>
          <a:lstStyle/>
          <a:p>
            <a:pPr marL="0" indent="0">
              <a:buNone/>
            </a:pPr>
            <a:endParaRPr lang="nl-NL" sz="2600" dirty="0"/>
          </a:p>
          <a:p>
            <a:pPr marL="0" indent="0">
              <a:buNone/>
            </a:pPr>
            <a:endParaRPr lang="nl-NL" sz="2600" dirty="0"/>
          </a:p>
          <a:p>
            <a:pPr marL="0" indent="0">
              <a:buNone/>
            </a:pPr>
            <a:r>
              <a:rPr lang="nl-NL" sz="2600" dirty="0"/>
              <a:t>Voor vragen:</a:t>
            </a:r>
          </a:p>
          <a:p>
            <a:pPr marL="0" indent="0">
              <a:buNone/>
            </a:pPr>
            <a:r>
              <a:rPr lang="nl-NL" sz="2600" dirty="0">
                <a:hlinkClick r:id="rId3"/>
              </a:rPr>
              <a:t>Koen.henskens@han.nl</a:t>
            </a:r>
            <a:endParaRPr lang="nl-NL" sz="2600" dirty="0"/>
          </a:p>
          <a:p>
            <a:pPr marL="0" indent="0">
              <a:buNone/>
            </a:pPr>
            <a:r>
              <a:rPr lang="nl-NL" sz="2600" dirty="0"/>
              <a:t>Werkvormen: </a:t>
            </a:r>
          </a:p>
          <a:p>
            <a:pPr marL="0" indent="0">
              <a:buNone/>
            </a:pPr>
            <a:r>
              <a:rPr lang="nl-NL" sz="2600" dirty="0">
                <a:hlinkClick r:id="rId4"/>
              </a:rPr>
              <a:t>www.koenhenskens.nl</a:t>
            </a:r>
            <a:r>
              <a:rPr lang="nl-NL" sz="2600" dirty="0"/>
              <a:t> </a:t>
            </a:r>
          </a:p>
          <a:p>
            <a:pPr marL="0" indent="0">
              <a:buNone/>
            </a:pPr>
            <a:endParaRPr lang="nl-NL" dirty="0"/>
          </a:p>
          <a:p>
            <a:endParaRPr lang="nl-NL" dirty="0"/>
          </a:p>
        </p:txBody>
      </p:sp>
    </p:spTree>
    <p:extLst>
      <p:ext uri="{BB962C8B-B14F-4D97-AF65-F5344CB8AC3E}">
        <p14:creationId xmlns:p14="http://schemas.microsoft.com/office/powerpoint/2010/main" val="3818642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12192000" cy="6869606"/>
          </a:xfrm>
          <a:prstGeom prst="rect">
            <a:avLst/>
          </a:prstGeom>
        </p:spPr>
      </p:pic>
      <p:sp>
        <p:nvSpPr>
          <p:cNvPr id="2" name="Title 1"/>
          <p:cNvSpPr>
            <a:spLocks noGrp="1"/>
          </p:cNvSpPr>
          <p:nvPr>
            <p:ph type="title"/>
          </p:nvPr>
        </p:nvSpPr>
        <p:spPr>
          <a:xfrm>
            <a:off x="1625600" y="365125"/>
            <a:ext cx="9728200" cy="1460500"/>
          </a:xfrm>
        </p:spPr>
        <p:txBody>
          <a:bodyPr>
            <a:normAutofit/>
          </a:bodyPr>
          <a:lstStyle/>
          <a:p>
            <a:r>
              <a:rPr lang="nl-NL" sz="4800" b="1" dirty="0"/>
              <a:t>Homo Ludens</a:t>
            </a:r>
          </a:p>
        </p:txBody>
      </p:sp>
      <p:sp>
        <p:nvSpPr>
          <p:cNvPr id="3" name="Content Placeholder 2"/>
          <p:cNvSpPr>
            <a:spLocks noGrp="1"/>
          </p:cNvSpPr>
          <p:nvPr>
            <p:ph idx="1"/>
          </p:nvPr>
        </p:nvSpPr>
        <p:spPr>
          <a:xfrm>
            <a:off x="2189408" y="1825625"/>
            <a:ext cx="9164392" cy="4351338"/>
          </a:xfrm>
        </p:spPr>
        <p:txBody>
          <a:bodyPr/>
          <a:lstStyle/>
          <a:p>
            <a:pPr marL="0" indent="0">
              <a:buNone/>
            </a:pPr>
            <a:endParaRPr lang="nl-NL" dirty="0"/>
          </a:p>
          <a:p>
            <a:endParaRPr lang="nl-NL" dirty="0"/>
          </a:p>
        </p:txBody>
      </p:sp>
      <p:pic>
        <p:nvPicPr>
          <p:cNvPr id="5" name="Picture 6" descr="http://www.allyoucanbooks.org/wp-content/uploads/2014/04/little-wars-h-g-wells.jpg">
            <a:extLst>
              <a:ext uri="{FF2B5EF4-FFF2-40B4-BE49-F238E27FC236}">
                <a16:creationId xmlns:a16="http://schemas.microsoft.com/office/drawing/2014/main" id="{E15C0059-FF07-4746-9AEB-9BC89C2825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90" t="2684" r="10708" b="5969"/>
          <a:stretch/>
        </p:blipFill>
        <p:spPr bwMode="auto">
          <a:xfrm rot="20541960">
            <a:off x="3829048" y="1854954"/>
            <a:ext cx="2470195" cy="385591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ecx.images-amazon.com/images/I/615HEsf6TeL._SX331_BO1,204,203,200_.jpg">
            <a:extLst>
              <a:ext uri="{FF2B5EF4-FFF2-40B4-BE49-F238E27FC236}">
                <a16:creationId xmlns:a16="http://schemas.microsoft.com/office/drawing/2014/main" id="{F40A3876-C57A-4A12-9890-9D490D82EE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83262">
            <a:off x="8206223" y="1142290"/>
            <a:ext cx="2861311" cy="4287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06375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12192000" cy="6869606"/>
          </a:xfrm>
          <a:prstGeom prst="rect">
            <a:avLst/>
          </a:prstGeom>
        </p:spPr>
      </p:pic>
      <p:sp>
        <p:nvSpPr>
          <p:cNvPr id="2" name="Title 1"/>
          <p:cNvSpPr>
            <a:spLocks noGrp="1"/>
          </p:cNvSpPr>
          <p:nvPr>
            <p:ph type="title"/>
          </p:nvPr>
        </p:nvSpPr>
        <p:spPr>
          <a:xfrm>
            <a:off x="1625600" y="365125"/>
            <a:ext cx="9728200" cy="1460500"/>
          </a:xfrm>
        </p:spPr>
        <p:txBody>
          <a:bodyPr>
            <a:normAutofit/>
          </a:bodyPr>
          <a:lstStyle/>
          <a:p>
            <a:r>
              <a:rPr lang="nl-NL" sz="4800" b="1" dirty="0"/>
              <a:t>Homo Ludens</a:t>
            </a:r>
          </a:p>
        </p:txBody>
      </p:sp>
      <p:sp>
        <p:nvSpPr>
          <p:cNvPr id="3" name="Content Placeholder 2"/>
          <p:cNvSpPr>
            <a:spLocks noGrp="1"/>
          </p:cNvSpPr>
          <p:nvPr>
            <p:ph idx="1"/>
          </p:nvPr>
        </p:nvSpPr>
        <p:spPr>
          <a:xfrm>
            <a:off x="2189408" y="1825625"/>
            <a:ext cx="9164392" cy="4351338"/>
          </a:xfrm>
        </p:spPr>
        <p:txBody>
          <a:bodyPr/>
          <a:lstStyle/>
          <a:p>
            <a:pPr marL="0" indent="0">
              <a:buNone/>
            </a:pPr>
            <a:endParaRPr lang="nl-NL" dirty="0"/>
          </a:p>
          <a:p>
            <a:pPr marL="0" indent="0">
              <a:buNone/>
            </a:pPr>
            <a:r>
              <a:rPr lang="nl-NL" sz="3600" dirty="0"/>
              <a:t>‘Spel staat voor ons bewustzijn tegenover ernst. De tegenstelling blijft voorlopig even onher-leidbaar als de notie spel zelve. Zien wij nader toe, dan blijkt ons de tegenstelling spel- ernst noch sluitend, noch vast...’</a:t>
            </a:r>
          </a:p>
          <a:p>
            <a:pPr marL="0" indent="0" algn="r">
              <a:buNone/>
            </a:pPr>
            <a:r>
              <a:rPr lang="nl-NL" sz="2400" i="1" dirty="0"/>
              <a:t>(Johan Huizinga)</a:t>
            </a:r>
          </a:p>
          <a:p>
            <a:endParaRPr lang="nl-NL" sz="2400" dirty="0"/>
          </a:p>
          <a:p>
            <a:endParaRPr lang="nl-NL" dirty="0"/>
          </a:p>
        </p:txBody>
      </p:sp>
    </p:spTree>
    <p:extLst>
      <p:ext uri="{BB962C8B-B14F-4D97-AF65-F5344CB8AC3E}">
        <p14:creationId xmlns:p14="http://schemas.microsoft.com/office/powerpoint/2010/main" val="24627777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12192000" cy="6869606"/>
          </a:xfrm>
          <a:prstGeom prst="rect">
            <a:avLst/>
          </a:prstGeom>
        </p:spPr>
      </p:pic>
      <p:sp>
        <p:nvSpPr>
          <p:cNvPr id="2" name="Title 1"/>
          <p:cNvSpPr>
            <a:spLocks noGrp="1"/>
          </p:cNvSpPr>
          <p:nvPr>
            <p:ph type="title"/>
          </p:nvPr>
        </p:nvSpPr>
        <p:spPr>
          <a:xfrm>
            <a:off x="1625600" y="365125"/>
            <a:ext cx="9728200" cy="1460500"/>
          </a:xfrm>
        </p:spPr>
        <p:txBody>
          <a:bodyPr>
            <a:normAutofit/>
          </a:bodyPr>
          <a:lstStyle/>
          <a:p>
            <a:r>
              <a:rPr lang="nl-NL" sz="4800" b="1" dirty="0"/>
              <a:t>Definitie Gamification</a:t>
            </a:r>
          </a:p>
        </p:txBody>
      </p:sp>
      <p:sp>
        <p:nvSpPr>
          <p:cNvPr id="3" name="Content Placeholder 2"/>
          <p:cNvSpPr>
            <a:spLocks noGrp="1"/>
          </p:cNvSpPr>
          <p:nvPr>
            <p:ph idx="1"/>
          </p:nvPr>
        </p:nvSpPr>
        <p:spPr>
          <a:xfrm>
            <a:off x="2189408" y="1825625"/>
            <a:ext cx="9164392" cy="4351338"/>
          </a:xfrm>
        </p:spPr>
        <p:txBody>
          <a:bodyPr/>
          <a:lstStyle/>
          <a:p>
            <a:pPr marL="0" indent="0">
              <a:buNone/>
            </a:pPr>
            <a:endParaRPr lang="nl-NL" dirty="0"/>
          </a:p>
          <a:p>
            <a:pPr marL="0" indent="0">
              <a:buNone/>
            </a:pPr>
            <a:r>
              <a:rPr lang="en-US" sz="3200" b="0" u="none" strike="noStrike" dirty="0">
                <a:effectLst/>
              </a:rPr>
              <a:t>Gamification is the craft of deriving all the fun and engaging elements found in games and applying them to real-world or productive activities.</a:t>
            </a:r>
          </a:p>
          <a:p>
            <a:pPr marL="0" indent="0" algn="r">
              <a:buNone/>
            </a:pPr>
            <a:r>
              <a:rPr lang="nl-NL" sz="2400" i="1" dirty="0"/>
              <a:t>(</a:t>
            </a:r>
            <a:r>
              <a:rPr lang="nl-NL" sz="2400" i="1" dirty="0" err="1"/>
              <a:t>Yu</a:t>
            </a:r>
            <a:r>
              <a:rPr lang="nl-NL" sz="2400" i="1" dirty="0"/>
              <a:t> Kai </a:t>
            </a:r>
            <a:r>
              <a:rPr lang="nl-NL" sz="2400" i="1" dirty="0" err="1"/>
              <a:t>Chou</a:t>
            </a:r>
            <a:r>
              <a:rPr lang="nl-NL" sz="2400" i="1" dirty="0"/>
              <a:t>)</a:t>
            </a:r>
          </a:p>
          <a:p>
            <a:endParaRPr lang="nl-NL" sz="1800" dirty="0"/>
          </a:p>
          <a:p>
            <a:endParaRPr lang="nl-NL" dirty="0"/>
          </a:p>
        </p:txBody>
      </p:sp>
    </p:spTree>
    <p:extLst>
      <p:ext uri="{BB962C8B-B14F-4D97-AF65-F5344CB8AC3E}">
        <p14:creationId xmlns:p14="http://schemas.microsoft.com/office/powerpoint/2010/main" val="21573789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lum bright="20000" contrast="40000"/>
          </a:blip>
          <a:stretch>
            <a:fillRect/>
          </a:stretch>
        </p:blipFill>
        <p:spPr>
          <a:xfrm>
            <a:off x="0" y="0"/>
            <a:ext cx="12192000" cy="6869606"/>
          </a:xfrm>
          <a:prstGeom prst="rect">
            <a:avLst/>
          </a:prstGeom>
        </p:spPr>
      </p:pic>
      <p:sp>
        <p:nvSpPr>
          <p:cNvPr id="2" name="Title 1"/>
          <p:cNvSpPr>
            <a:spLocks noGrp="1"/>
          </p:cNvSpPr>
          <p:nvPr>
            <p:ph type="title"/>
          </p:nvPr>
        </p:nvSpPr>
        <p:spPr>
          <a:xfrm>
            <a:off x="1625600" y="365125"/>
            <a:ext cx="9728200" cy="1460500"/>
          </a:xfrm>
        </p:spPr>
        <p:txBody>
          <a:bodyPr>
            <a:normAutofit/>
          </a:bodyPr>
          <a:lstStyle/>
          <a:p>
            <a:r>
              <a:rPr lang="nl-NL" sz="4800" b="1" dirty="0"/>
              <a:t>Spellen</a:t>
            </a:r>
          </a:p>
        </p:txBody>
      </p:sp>
      <p:sp>
        <p:nvSpPr>
          <p:cNvPr id="3" name="Content Placeholder 2"/>
          <p:cNvSpPr>
            <a:spLocks noGrp="1"/>
          </p:cNvSpPr>
          <p:nvPr>
            <p:ph idx="1"/>
          </p:nvPr>
        </p:nvSpPr>
        <p:spPr>
          <a:xfrm>
            <a:off x="2189408" y="1825625"/>
            <a:ext cx="9164392" cy="4351338"/>
          </a:xfrm>
        </p:spPr>
        <p:txBody>
          <a:bodyPr/>
          <a:lstStyle/>
          <a:p>
            <a:pPr marL="742950" indent="-742950">
              <a:buAutoNum type="arabicPeriod"/>
            </a:pPr>
            <a:r>
              <a:rPr lang="nl-NL" dirty="0"/>
              <a:t>Schrijf in 1 minuut </a:t>
            </a:r>
            <a:r>
              <a:rPr lang="nl-NL" u="sng" dirty="0"/>
              <a:t>zoveel mogelijk </a:t>
            </a:r>
            <a:r>
              <a:rPr lang="nl-NL" dirty="0"/>
              <a:t>spellen op die je hebt gespeeld en leuk vond.</a:t>
            </a:r>
          </a:p>
          <a:p>
            <a:pPr marL="742950" indent="-742950">
              <a:buAutoNum type="arabicPeriod"/>
            </a:pPr>
            <a:r>
              <a:rPr lang="nl-NL" dirty="0"/>
              <a:t>Vorm een duo met je buurman/vrouw en vul elkaars lijst aan.</a:t>
            </a:r>
          </a:p>
          <a:p>
            <a:pPr marL="742950" indent="-742950">
              <a:buAutoNum type="arabicPeriod"/>
            </a:pPr>
            <a:r>
              <a:rPr lang="nl-NL" dirty="0"/>
              <a:t>Kies in je duo één spel uit waar jullie het meest enthousiast over zijn.</a:t>
            </a:r>
          </a:p>
          <a:p>
            <a:pPr marL="742950" indent="-742950">
              <a:buAutoNum type="arabicPeriod"/>
            </a:pPr>
            <a:endParaRPr lang="nl-NL" dirty="0"/>
          </a:p>
          <a:p>
            <a:pPr marL="0" indent="0">
              <a:buNone/>
            </a:pPr>
            <a:endParaRPr lang="nl-NL" dirty="0"/>
          </a:p>
        </p:txBody>
      </p:sp>
    </p:spTree>
    <p:extLst>
      <p:ext uri="{BB962C8B-B14F-4D97-AF65-F5344CB8AC3E}">
        <p14:creationId xmlns:p14="http://schemas.microsoft.com/office/powerpoint/2010/main" val="5387296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lum bright="20000" contrast="40000"/>
          </a:blip>
          <a:stretch>
            <a:fillRect/>
          </a:stretch>
        </p:blipFill>
        <p:spPr>
          <a:xfrm>
            <a:off x="0" y="0"/>
            <a:ext cx="12192000" cy="6869606"/>
          </a:xfrm>
          <a:prstGeom prst="rect">
            <a:avLst/>
          </a:prstGeom>
        </p:spPr>
      </p:pic>
      <p:sp>
        <p:nvSpPr>
          <p:cNvPr id="2" name="Title 1"/>
          <p:cNvSpPr>
            <a:spLocks noGrp="1"/>
          </p:cNvSpPr>
          <p:nvPr>
            <p:ph type="title"/>
          </p:nvPr>
        </p:nvSpPr>
        <p:spPr>
          <a:xfrm>
            <a:off x="1625600" y="365125"/>
            <a:ext cx="9728200" cy="1460500"/>
          </a:xfrm>
        </p:spPr>
        <p:txBody>
          <a:bodyPr>
            <a:normAutofit/>
          </a:bodyPr>
          <a:lstStyle/>
          <a:p>
            <a:r>
              <a:rPr lang="nl-NL" sz="4800" b="1" dirty="0"/>
              <a:t>Spelelementen</a:t>
            </a:r>
          </a:p>
        </p:txBody>
      </p:sp>
      <p:sp>
        <p:nvSpPr>
          <p:cNvPr id="3" name="Content Placeholder 2"/>
          <p:cNvSpPr>
            <a:spLocks noGrp="1"/>
          </p:cNvSpPr>
          <p:nvPr>
            <p:ph idx="1"/>
          </p:nvPr>
        </p:nvSpPr>
        <p:spPr>
          <a:xfrm>
            <a:off x="2189408" y="1825625"/>
            <a:ext cx="9164392" cy="4351338"/>
          </a:xfrm>
        </p:spPr>
        <p:txBody>
          <a:bodyPr/>
          <a:lstStyle/>
          <a:p>
            <a:pPr marL="742950" indent="-742950">
              <a:buAutoNum type="arabicPeriod"/>
            </a:pPr>
            <a:r>
              <a:rPr lang="nl-NL" dirty="0"/>
              <a:t>Van het gekozen spel, schrijf in kernwoorden op welke elementen van het spel het spel in jullie ogen goed/geweldig/aantrekkelijk/uitdagend/voor herhaling vatbaar maken.</a:t>
            </a:r>
          </a:p>
          <a:p>
            <a:pPr marL="742950" indent="-742950">
              <a:buAutoNum type="arabicPeriod"/>
            </a:pPr>
            <a:endParaRPr lang="nl-NL" dirty="0"/>
          </a:p>
          <a:p>
            <a:pPr marL="0" indent="0">
              <a:buNone/>
            </a:pPr>
            <a:endParaRPr lang="nl-NL" dirty="0"/>
          </a:p>
        </p:txBody>
      </p:sp>
    </p:spTree>
    <p:extLst>
      <p:ext uri="{BB962C8B-B14F-4D97-AF65-F5344CB8AC3E}">
        <p14:creationId xmlns:p14="http://schemas.microsoft.com/office/powerpoint/2010/main" val="4390478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1670</Words>
  <Application>Microsoft Office PowerPoint</Application>
  <PresentationFormat>Breedbeeld</PresentationFormat>
  <Paragraphs>389</Paragraphs>
  <Slides>40</Slides>
  <Notes>1</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40</vt:i4>
      </vt:variant>
    </vt:vector>
  </HeadingPairs>
  <TitlesOfParts>
    <vt:vector size="45" baseType="lpstr">
      <vt:lpstr>Arial</vt:lpstr>
      <vt:lpstr>Bookman Old Style</vt:lpstr>
      <vt:lpstr>Calibri</vt:lpstr>
      <vt:lpstr>Calibri Light</vt:lpstr>
      <vt:lpstr>Office Theme</vt:lpstr>
      <vt:lpstr>Gamification</vt:lpstr>
      <vt:lpstr>Gaming, gamification of serious games?</vt:lpstr>
      <vt:lpstr>Definitie Gaming/Gamen</vt:lpstr>
      <vt:lpstr>Definitie Gamification</vt:lpstr>
      <vt:lpstr>Homo Ludens</vt:lpstr>
      <vt:lpstr>Homo Ludens</vt:lpstr>
      <vt:lpstr>Definitie Gamification</vt:lpstr>
      <vt:lpstr>Spellen</vt:lpstr>
      <vt:lpstr>Spelelementen</vt:lpstr>
      <vt:lpstr>Onderzoek naar spelelementen (1)</vt:lpstr>
      <vt:lpstr>Onderzoek naar spelelementen (2)</vt:lpstr>
      <vt:lpstr>Onderzoek naar Spelers</vt:lpstr>
      <vt:lpstr>Onderzoek naar Spelers</vt:lpstr>
      <vt:lpstr>Onderzoek naar spelelementen (3)</vt:lpstr>
      <vt:lpstr>Het Octalysis Framework</vt:lpstr>
      <vt:lpstr>8 Core drives of Gamification</vt:lpstr>
      <vt:lpstr>8 Core drives of Gamification</vt:lpstr>
      <vt:lpstr>8 Core drives of Gamification</vt:lpstr>
      <vt:lpstr>8 Core drives of Gamification</vt:lpstr>
      <vt:lpstr>8 Core drives of Gamification</vt:lpstr>
      <vt:lpstr>8 Core drives of Gamification</vt:lpstr>
      <vt:lpstr>8 Core drives of Gamification</vt:lpstr>
      <vt:lpstr>8 Core drives of Gamification</vt:lpstr>
      <vt:lpstr>Octalysis</vt:lpstr>
      <vt:lpstr>Serious Gaming</vt:lpstr>
      <vt:lpstr>Serious Gaming</vt:lpstr>
      <vt:lpstr>Serious Gaming</vt:lpstr>
      <vt:lpstr>Serious Gaming</vt:lpstr>
      <vt:lpstr>Serious Gaming</vt:lpstr>
      <vt:lpstr>Serious Gaming</vt:lpstr>
      <vt:lpstr>Serious Gaming</vt:lpstr>
      <vt:lpstr>Serious Gaming</vt:lpstr>
      <vt:lpstr>Serious Gaming</vt:lpstr>
      <vt:lpstr>Serious Gaming</vt:lpstr>
      <vt:lpstr>Serious Gaming</vt:lpstr>
      <vt:lpstr>Serious Gaming</vt:lpstr>
      <vt:lpstr>Serious Gaming</vt:lpstr>
      <vt:lpstr>Serious Gaming</vt:lpstr>
      <vt:lpstr>Nu zelf aan de slag!</vt:lpstr>
      <vt:lpstr>Actief Historisch Denken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Koen Henskens</dc:creator>
  <cp:lastModifiedBy>Koen Henskens</cp:lastModifiedBy>
  <cp:revision>48</cp:revision>
  <dcterms:created xsi:type="dcterms:W3CDTF">2016-11-03T20:00:48Z</dcterms:created>
  <dcterms:modified xsi:type="dcterms:W3CDTF">2023-04-14T06:36:23Z</dcterms:modified>
</cp:coreProperties>
</file>