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4" r:id="rId8"/>
    <p:sldId id="262" r:id="rId9"/>
    <p:sldId id="263" r:id="rId10"/>
    <p:sldId id="265" r:id="rId11"/>
    <p:sldId id="266" r:id="rId12"/>
    <p:sldId id="267" r:id="rId13"/>
    <p:sldId id="268" r:id="rId14"/>
    <p:sldId id="270" r:id="rId15"/>
    <p:sldId id="272" r:id="rId16"/>
    <p:sldId id="273" r:id="rId17"/>
    <p:sldId id="275" r:id="rId18"/>
    <p:sldId id="276" r:id="rId19"/>
    <p:sldId id="277" r:id="rId20"/>
    <p:sldId id="274" r:id="rId21"/>
    <p:sldId id="279" r:id="rId22"/>
    <p:sldId id="278" r:id="rId23"/>
    <p:sldId id="280" r:id="rId24"/>
    <p:sldId id="281" r:id="rId25"/>
    <p:sldId id="282" r:id="rId26"/>
    <p:sldId id="284" r:id="rId27"/>
    <p:sldId id="285" r:id="rId28"/>
    <p:sldId id="283" r:id="rId29"/>
    <p:sldId id="286" r:id="rId30"/>
    <p:sldId id="287" r:id="rId31"/>
    <p:sldId id="288" r:id="rId32"/>
    <p:sldId id="289" r:id="rId33"/>
    <p:sldId id="302" r:id="rId34"/>
    <p:sldId id="301" r:id="rId35"/>
    <p:sldId id="303" r:id="rId36"/>
    <p:sldId id="304" r:id="rId37"/>
    <p:sldId id="305" r:id="rId38"/>
    <p:sldId id="292" r:id="rId39"/>
    <p:sldId id="306" r:id="rId40"/>
    <p:sldId id="317" r:id="rId41"/>
    <p:sldId id="318" r:id="rId42"/>
    <p:sldId id="290" r:id="rId43"/>
    <p:sldId id="307" r:id="rId44"/>
    <p:sldId id="319" r:id="rId45"/>
    <p:sldId id="291" r:id="rId46"/>
    <p:sldId id="308" r:id="rId47"/>
    <p:sldId id="321" r:id="rId48"/>
    <p:sldId id="293" r:id="rId49"/>
    <p:sldId id="322" r:id="rId50"/>
    <p:sldId id="309" r:id="rId51"/>
    <p:sldId id="323" r:id="rId52"/>
    <p:sldId id="294" r:id="rId53"/>
    <p:sldId id="310" r:id="rId54"/>
    <p:sldId id="324" r:id="rId55"/>
    <p:sldId id="295" r:id="rId56"/>
    <p:sldId id="311" r:id="rId57"/>
    <p:sldId id="325" r:id="rId58"/>
    <p:sldId id="296" r:id="rId59"/>
    <p:sldId id="312" r:id="rId60"/>
    <p:sldId id="326" r:id="rId61"/>
    <p:sldId id="297" r:id="rId62"/>
    <p:sldId id="313" r:id="rId63"/>
    <p:sldId id="327" r:id="rId64"/>
    <p:sldId id="298" r:id="rId65"/>
    <p:sldId id="314" r:id="rId66"/>
    <p:sldId id="328" r:id="rId67"/>
    <p:sldId id="329" r:id="rId68"/>
    <p:sldId id="300" r:id="rId69"/>
    <p:sldId id="316" r:id="rId70"/>
    <p:sldId id="330" r:id="rId71"/>
    <p:sldId id="331"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en Henskens" initials="KH" lastIdx="1" clrIdx="0">
    <p:extLst>
      <p:ext uri="{19B8F6BF-5375-455C-9EA6-DF929625EA0E}">
        <p15:presenceInfo xmlns:p15="http://schemas.microsoft.com/office/powerpoint/2012/main" userId="S::Koen.Henskens@han.nl::9b17f421-6fdc-4ef5-bfd4-382527b32d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2FB904-85CA-4315-A5F4-75264A16C770}" v="9" dt="2021-04-09T08:53:33.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1330" y="4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C59E9D-5DB4-4421-A9E6-480BBB77A9A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Ondertitel 2">
            <a:extLst>
              <a:ext uri="{FF2B5EF4-FFF2-40B4-BE49-F238E27FC236}">
                <a16:creationId xmlns:a16="http://schemas.microsoft.com/office/drawing/2014/main" id="{9777CD80-E503-420A-92BF-40A8F280AF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Tijdelijke aanduiding voor datum 3">
            <a:extLst>
              <a:ext uri="{FF2B5EF4-FFF2-40B4-BE49-F238E27FC236}">
                <a16:creationId xmlns:a16="http://schemas.microsoft.com/office/drawing/2014/main" id="{E7A49A6A-45F9-4D7F-BF00-B5F9F030143D}"/>
              </a:ext>
            </a:extLst>
          </p:cNvPr>
          <p:cNvSpPr>
            <a:spLocks noGrp="1"/>
          </p:cNvSpPr>
          <p:nvPr>
            <p:ph type="dt" sz="half" idx="10"/>
          </p:nvPr>
        </p:nvSpPr>
        <p:spPr/>
        <p:txBody>
          <a:bodyPr/>
          <a:lstStyle/>
          <a:p>
            <a:fld id="{05FF52E4-0BE4-49C1-9BB8-A0523D2E77E6}" type="datetimeFigureOut">
              <a:rPr lang="en-US" smtClean="0"/>
              <a:t>4/7/2021</a:t>
            </a:fld>
            <a:endParaRPr lang="en-US"/>
          </a:p>
        </p:txBody>
      </p:sp>
      <p:sp>
        <p:nvSpPr>
          <p:cNvPr id="5" name="Tijdelijke aanduiding voor voettekst 4">
            <a:extLst>
              <a:ext uri="{FF2B5EF4-FFF2-40B4-BE49-F238E27FC236}">
                <a16:creationId xmlns:a16="http://schemas.microsoft.com/office/drawing/2014/main" id="{50591843-2DD2-45E9-8D19-F43A5DF716D0}"/>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6DD8FFC9-9710-4D2D-AD63-8CEBD1384194}"/>
              </a:ext>
            </a:extLst>
          </p:cNvPr>
          <p:cNvSpPr>
            <a:spLocks noGrp="1"/>
          </p:cNvSpPr>
          <p:nvPr>
            <p:ph type="sldNum" sz="quarter" idx="12"/>
          </p:nvPr>
        </p:nvSpPr>
        <p:spPr/>
        <p:txBody>
          <a:bodyPr/>
          <a:lstStyle/>
          <a:p>
            <a:fld id="{D7DBD479-9EB4-43DE-B4E4-97E03973C3BD}" type="slidenum">
              <a:rPr lang="en-US" smtClean="0"/>
              <a:t>‹nr.›</a:t>
            </a:fld>
            <a:endParaRPr lang="en-US"/>
          </a:p>
        </p:txBody>
      </p:sp>
    </p:spTree>
    <p:extLst>
      <p:ext uri="{BB962C8B-B14F-4D97-AF65-F5344CB8AC3E}">
        <p14:creationId xmlns:p14="http://schemas.microsoft.com/office/powerpoint/2010/main" val="4290447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3097D0-E1C6-46E6-ACD1-7CFE24CC5804}"/>
              </a:ext>
            </a:extLst>
          </p:cNvPr>
          <p:cNvSpPr>
            <a:spLocks noGrp="1"/>
          </p:cNvSpPr>
          <p:nvPr>
            <p:ph type="title"/>
          </p:nvPr>
        </p:nvSpPr>
        <p:spPr/>
        <p:txBody>
          <a:bodyPr/>
          <a:lstStyle/>
          <a:p>
            <a:r>
              <a:rPr lang="nl-NL"/>
              <a:t>Klik om stijl te bewerken</a:t>
            </a:r>
            <a:endParaRPr lang="en-US"/>
          </a:p>
        </p:txBody>
      </p:sp>
      <p:sp>
        <p:nvSpPr>
          <p:cNvPr id="3" name="Tijdelijke aanduiding voor verticale tekst 2">
            <a:extLst>
              <a:ext uri="{FF2B5EF4-FFF2-40B4-BE49-F238E27FC236}">
                <a16:creationId xmlns:a16="http://schemas.microsoft.com/office/drawing/2014/main" id="{8AEE77FA-5E17-4F02-AADE-A8A9E8AF035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1FF2B6B8-02A9-4056-9793-0B4CCD523F41}"/>
              </a:ext>
            </a:extLst>
          </p:cNvPr>
          <p:cNvSpPr>
            <a:spLocks noGrp="1"/>
          </p:cNvSpPr>
          <p:nvPr>
            <p:ph type="dt" sz="half" idx="10"/>
          </p:nvPr>
        </p:nvSpPr>
        <p:spPr/>
        <p:txBody>
          <a:bodyPr/>
          <a:lstStyle/>
          <a:p>
            <a:fld id="{05FF52E4-0BE4-49C1-9BB8-A0523D2E77E6}" type="datetimeFigureOut">
              <a:rPr lang="en-US" smtClean="0"/>
              <a:t>4/7/2021</a:t>
            </a:fld>
            <a:endParaRPr lang="en-US"/>
          </a:p>
        </p:txBody>
      </p:sp>
      <p:sp>
        <p:nvSpPr>
          <p:cNvPr id="5" name="Tijdelijke aanduiding voor voettekst 4">
            <a:extLst>
              <a:ext uri="{FF2B5EF4-FFF2-40B4-BE49-F238E27FC236}">
                <a16:creationId xmlns:a16="http://schemas.microsoft.com/office/drawing/2014/main" id="{B245F743-472F-40E9-AB32-0975FBEFD141}"/>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769451F1-EB33-4B73-9AC3-AF76318031E9}"/>
              </a:ext>
            </a:extLst>
          </p:cNvPr>
          <p:cNvSpPr>
            <a:spLocks noGrp="1"/>
          </p:cNvSpPr>
          <p:nvPr>
            <p:ph type="sldNum" sz="quarter" idx="12"/>
          </p:nvPr>
        </p:nvSpPr>
        <p:spPr/>
        <p:txBody>
          <a:bodyPr/>
          <a:lstStyle/>
          <a:p>
            <a:fld id="{D7DBD479-9EB4-43DE-B4E4-97E03973C3BD}" type="slidenum">
              <a:rPr lang="en-US" smtClean="0"/>
              <a:t>‹nr.›</a:t>
            </a:fld>
            <a:endParaRPr lang="en-US"/>
          </a:p>
        </p:txBody>
      </p:sp>
    </p:spTree>
    <p:extLst>
      <p:ext uri="{BB962C8B-B14F-4D97-AF65-F5344CB8AC3E}">
        <p14:creationId xmlns:p14="http://schemas.microsoft.com/office/powerpoint/2010/main" val="1775837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71F49CE-F80E-42CB-A264-5D03025EF1EC}"/>
              </a:ext>
            </a:extLst>
          </p:cNvPr>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Tijdelijke aanduiding voor verticale tekst 2">
            <a:extLst>
              <a:ext uri="{FF2B5EF4-FFF2-40B4-BE49-F238E27FC236}">
                <a16:creationId xmlns:a16="http://schemas.microsoft.com/office/drawing/2014/main" id="{3EE3FC5F-F1B4-4B94-BB44-76AF38023A9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2D96742E-D952-440F-80B0-C42440C2FFA9}"/>
              </a:ext>
            </a:extLst>
          </p:cNvPr>
          <p:cNvSpPr>
            <a:spLocks noGrp="1"/>
          </p:cNvSpPr>
          <p:nvPr>
            <p:ph type="dt" sz="half" idx="10"/>
          </p:nvPr>
        </p:nvSpPr>
        <p:spPr/>
        <p:txBody>
          <a:bodyPr/>
          <a:lstStyle/>
          <a:p>
            <a:fld id="{05FF52E4-0BE4-49C1-9BB8-A0523D2E77E6}" type="datetimeFigureOut">
              <a:rPr lang="en-US" smtClean="0"/>
              <a:t>4/7/2021</a:t>
            </a:fld>
            <a:endParaRPr lang="en-US"/>
          </a:p>
        </p:txBody>
      </p:sp>
      <p:sp>
        <p:nvSpPr>
          <p:cNvPr id="5" name="Tijdelijke aanduiding voor voettekst 4">
            <a:extLst>
              <a:ext uri="{FF2B5EF4-FFF2-40B4-BE49-F238E27FC236}">
                <a16:creationId xmlns:a16="http://schemas.microsoft.com/office/drawing/2014/main" id="{920A1810-1920-48AE-BAD6-837D7E47AA7E}"/>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63E801F0-6B23-4C39-8D19-B12FF894BBBE}"/>
              </a:ext>
            </a:extLst>
          </p:cNvPr>
          <p:cNvSpPr>
            <a:spLocks noGrp="1"/>
          </p:cNvSpPr>
          <p:nvPr>
            <p:ph type="sldNum" sz="quarter" idx="12"/>
          </p:nvPr>
        </p:nvSpPr>
        <p:spPr/>
        <p:txBody>
          <a:bodyPr/>
          <a:lstStyle/>
          <a:p>
            <a:fld id="{D7DBD479-9EB4-43DE-B4E4-97E03973C3BD}" type="slidenum">
              <a:rPr lang="en-US" smtClean="0"/>
              <a:t>‹nr.›</a:t>
            </a:fld>
            <a:endParaRPr lang="en-US"/>
          </a:p>
        </p:txBody>
      </p:sp>
    </p:spTree>
    <p:extLst>
      <p:ext uri="{BB962C8B-B14F-4D97-AF65-F5344CB8AC3E}">
        <p14:creationId xmlns:p14="http://schemas.microsoft.com/office/powerpoint/2010/main" val="790055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8734DF-9A7B-4097-AA79-A1732047A570}"/>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B57DE8E9-AE83-4FBF-88C0-D7B318189F7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EA6903AA-CBE6-48FA-BE0F-9B5C3DEC395D}"/>
              </a:ext>
            </a:extLst>
          </p:cNvPr>
          <p:cNvSpPr>
            <a:spLocks noGrp="1"/>
          </p:cNvSpPr>
          <p:nvPr>
            <p:ph type="dt" sz="half" idx="10"/>
          </p:nvPr>
        </p:nvSpPr>
        <p:spPr/>
        <p:txBody>
          <a:bodyPr/>
          <a:lstStyle/>
          <a:p>
            <a:fld id="{05FF52E4-0BE4-49C1-9BB8-A0523D2E77E6}" type="datetimeFigureOut">
              <a:rPr lang="en-US" smtClean="0"/>
              <a:t>4/7/2021</a:t>
            </a:fld>
            <a:endParaRPr lang="en-US"/>
          </a:p>
        </p:txBody>
      </p:sp>
      <p:sp>
        <p:nvSpPr>
          <p:cNvPr id="5" name="Tijdelijke aanduiding voor voettekst 4">
            <a:extLst>
              <a:ext uri="{FF2B5EF4-FFF2-40B4-BE49-F238E27FC236}">
                <a16:creationId xmlns:a16="http://schemas.microsoft.com/office/drawing/2014/main" id="{97D22E95-4EE1-4B99-81DC-4FD7E320F21A}"/>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F46CC523-A05C-40D3-BA6A-6C06F918D43D}"/>
              </a:ext>
            </a:extLst>
          </p:cNvPr>
          <p:cNvSpPr>
            <a:spLocks noGrp="1"/>
          </p:cNvSpPr>
          <p:nvPr>
            <p:ph type="sldNum" sz="quarter" idx="12"/>
          </p:nvPr>
        </p:nvSpPr>
        <p:spPr/>
        <p:txBody>
          <a:bodyPr/>
          <a:lstStyle/>
          <a:p>
            <a:fld id="{D7DBD479-9EB4-43DE-B4E4-97E03973C3BD}" type="slidenum">
              <a:rPr lang="en-US" smtClean="0"/>
              <a:t>‹nr.›</a:t>
            </a:fld>
            <a:endParaRPr lang="en-US"/>
          </a:p>
        </p:txBody>
      </p:sp>
    </p:spTree>
    <p:extLst>
      <p:ext uri="{BB962C8B-B14F-4D97-AF65-F5344CB8AC3E}">
        <p14:creationId xmlns:p14="http://schemas.microsoft.com/office/powerpoint/2010/main" val="2586072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C3861A-FA6A-4C31-99E8-F72E1736F17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DC7C9D63-A9A5-4B16-AA8B-E7FC70A87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A1E0806-0EDB-4B00-9051-7BDF92C6845B}"/>
              </a:ext>
            </a:extLst>
          </p:cNvPr>
          <p:cNvSpPr>
            <a:spLocks noGrp="1"/>
          </p:cNvSpPr>
          <p:nvPr>
            <p:ph type="dt" sz="half" idx="10"/>
          </p:nvPr>
        </p:nvSpPr>
        <p:spPr/>
        <p:txBody>
          <a:bodyPr/>
          <a:lstStyle/>
          <a:p>
            <a:fld id="{05FF52E4-0BE4-49C1-9BB8-A0523D2E77E6}" type="datetimeFigureOut">
              <a:rPr lang="en-US" smtClean="0"/>
              <a:t>4/7/2021</a:t>
            </a:fld>
            <a:endParaRPr lang="en-US"/>
          </a:p>
        </p:txBody>
      </p:sp>
      <p:sp>
        <p:nvSpPr>
          <p:cNvPr id="5" name="Tijdelijke aanduiding voor voettekst 4">
            <a:extLst>
              <a:ext uri="{FF2B5EF4-FFF2-40B4-BE49-F238E27FC236}">
                <a16:creationId xmlns:a16="http://schemas.microsoft.com/office/drawing/2014/main" id="{8B2C0459-588D-49B9-9E64-F066D741E36B}"/>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423236C7-B67A-4E54-89E1-FB415699B8C0}"/>
              </a:ext>
            </a:extLst>
          </p:cNvPr>
          <p:cNvSpPr>
            <a:spLocks noGrp="1"/>
          </p:cNvSpPr>
          <p:nvPr>
            <p:ph type="sldNum" sz="quarter" idx="12"/>
          </p:nvPr>
        </p:nvSpPr>
        <p:spPr/>
        <p:txBody>
          <a:bodyPr/>
          <a:lstStyle/>
          <a:p>
            <a:fld id="{D7DBD479-9EB4-43DE-B4E4-97E03973C3BD}" type="slidenum">
              <a:rPr lang="en-US" smtClean="0"/>
              <a:t>‹nr.›</a:t>
            </a:fld>
            <a:endParaRPr lang="en-US"/>
          </a:p>
        </p:txBody>
      </p:sp>
    </p:spTree>
    <p:extLst>
      <p:ext uri="{BB962C8B-B14F-4D97-AF65-F5344CB8AC3E}">
        <p14:creationId xmlns:p14="http://schemas.microsoft.com/office/powerpoint/2010/main" val="2383786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537B6-00B8-4EA7-B0E0-CE96749798D8}"/>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6F068BC2-1B84-4A13-9485-9E9C2BE0A39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a:extLst>
              <a:ext uri="{FF2B5EF4-FFF2-40B4-BE49-F238E27FC236}">
                <a16:creationId xmlns:a16="http://schemas.microsoft.com/office/drawing/2014/main" id="{A2DA95DC-FCC4-4857-8400-177F81E8FEC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4">
            <a:extLst>
              <a:ext uri="{FF2B5EF4-FFF2-40B4-BE49-F238E27FC236}">
                <a16:creationId xmlns:a16="http://schemas.microsoft.com/office/drawing/2014/main" id="{6BC0F550-D3B6-45B3-BB3F-07EF1D16D271}"/>
              </a:ext>
            </a:extLst>
          </p:cNvPr>
          <p:cNvSpPr>
            <a:spLocks noGrp="1"/>
          </p:cNvSpPr>
          <p:nvPr>
            <p:ph type="dt" sz="half" idx="10"/>
          </p:nvPr>
        </p:nvSpPr>
        <p:spPr/>
        <p:txBody>
          <a:bodyPr/>
          <a:lstStyle/>
          <a:p>
            <a:fld id="{05FF52E4-0BE4-49C1-9BB8-A0523D2E77E6}" type="datetimeFigureOut">
              <a:rPr lang="en-US" smtClean="0"/>
              <a:t>4/7/2021</a:t>
            </a:fld>
            <a:endParaRPr lang="en-US"/>
          </a:p>
        </p:txBody>
      </p:sp>
      <p:sp>
        <p:nvSpPr>
          <p:cNvPr id="6" name="Tijdelijke aanduiding voor voettekst 5">
            <a:extLst>
              <a:ext uri="{FF2B5EF4-FFF2-40B4-BE49-F238E27FC236}">
                <a16:creationId xmlns:a16="http://schemas.microsoft.com/office/drawing/2014/main" id="{F18B4152-F6CA-40A2-8DA1-BC634A457470}"/>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C68E15EC-F87F-4858-854E-946BFC733499}"/>
              </a:ext>
            </a:extLst>
          </p:cNvPr>
          <p:cNvSpPr>
            <a:spLocks noGrp="1"/>
          </p:cNvSpPr>
          <p:nvPr>
            <p:ph type="sldNum" sz="quarter" idx="12"/>
          </p:nvPr>
        </p:nvSpPr>
        <p:spPr/>
        <p:txBody>
          <a:bodyPr/>
          <a:lstStyle/>
          <a:p>
            <a:fld id="{D7DBD479-9EB4-43DE-B4E4-97E03973C3BD}" type="slidenum">
              <a:rPr lang="en-US" smtClean="0"/>
              <a:t>‹nr.›</a:t>
            </a:fld>
            <a:endParaRPr lang="en-US"/>
          </a:p>
        </p:txBody>
      </p:sp>
    </p:spTree>
    <p:extLst>
      <p:ext uri="{BB962C8B-B14F-4D97-AF65-F5344CB8AC3E}">
        <p14:creationId xmlns:p14="http://schemas.microsoft.com/office/powerpoint/2010/main" val="3196114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BA982D-43B8-4476-B7EC-73B66BD483E3}"/>
              </a:ext>
            </a:extLst>
          </p:cNvPr>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C0CE979C-C918-431A-9A1D-CC8AC73995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9530B42-5C23-45DA-8B2C-0FC4D0A878C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a:extLst>
              <a:ext uri="{FF2B5EF4-FFF2-40B4-BE49-F238E27FC236}">
                <a16:creationId xmlns:a16="http://schemas.microsoft.com/office/drawing/2014/main" id="{53D37A16-1275-48BC-8E25-4C1398F8FD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5DBDC20-6F89-4DF7-A188-D6592D36A2E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jdelijke aanduiding voor datum 6">
            <a:extLst>
              <a:ext uri="{FF2B5EF4-FFF2-40B4-BE49-F238E27FC236}">
                <a16:creationId xmlns:a16="http://schemas.microsoft.com/office/drawing/2014/main" id="{178C8806-9C40-48F8-B1B0-547A1231EA7F}"/>
              </a:ext>
            </a:extLst>
          </p:cNvPr>
          <p:cNvSpPr>
            <a:spLocks noGrp="1"/>
          </p:cNvSpPr>
          <p:nvPr>
            <p:ph type="dt" sz="half" idx="10"/>
          </p:nvPr>
        </p:nvSpPr>
        <p:spPr/>
        <p:txBody>
          <a:bodyPr/>
          <a:lstStyle/>
          <a:p>
            <a:fld id="{05FF52E4-0BE4-49C1-9BB8-A0523D2E77E6}" type="datetimeFigureOut">
              <a:rPr lang="en-US" smtClean="0"/>
              <a:t>4/7/2021</a:t>
            </a:fld>
            <a:endParaRPr lang="en-US"/>
          </a:p>
        </p:txBody>
      </p:sp>
      <p:sp>
        <p:nvSpPr>
          <p:cNvPr id="8" name="Tijdelijke aanduiding voor voettekst 7">
            <a:extLst>
              <a:ext uri="{FF2B5EF4-FFF2-40B4-BE49-F238E27FC236}">
                <a16:creationId xmlns:a16="http://schemas.microsoft.com/office/drawing/2014/main" id="{768AF38C-DF6F-4101-A793-81077B8C9708}"/>
              </a:ext>
            </a:extLst>
          </p:cNvPr>
          <p:cNvSpPr>
            <a:spLocks noGrp="1"/>
          </p:cNvSpPr>
          <p:nvPr>
            <p:ph type="ftr" sz="quarter" idx="11"/>
          </p:nvPr>
        </p:nvSpPr>
        <p:spPr/>
        <p:txBody>
          <a:bodyPr/>
          <a:lstStyle/>
          <a:p>
            <a:endParaRPr lang="en-US"/>
          </a:p>
        </p:txBody>
      </p:sp>
      <p:sp>
        <p:nvSpPr>
          <p:cNvPr id="9" name="Tijdelijke aanduiding voor dianummer 8">
            <a:extLst>
              <a:ext uri="{FF2B5EF4-FFF2-40B4-BE49-F238E27FC236}">
                <a16:creationId xmlns:a16="http://schemas.microsoft.com/office/drawing/2014/main" id="{29C9EFD6-3B05-42F1-B983-A56F43D2FD73}"/>
              </a:ext>
            </a:extLst>
          </p:cNvPr>
          <p:cNvSpPr>
            <a:spLocks noGrp="1"/>
          </p:cNvSpPr>
          <p:nvPr>
            <p:ph type="sldNum" sz="quarter" idx="12"/>
          </p:nvPr>
        </p:nvSpPr>
        <p:spPr/>
        <p:txBody>
          <a:bodyPr/>
          <a:lstStyle/>
          <a:p>
            <a:fld id="{D7DBD479-9EB4-43DE-B4E4-97E03973C3BD}" type="slidenum">
              <a:rPr lang="en-US" smtClean="0"/>
              <a:t>‹nr.›</a:t>
            </a:fld>
            <a:endParaRPr lang="en-US"/>
          </a:p>
        </p:txBody>
      </p:sp>
    </p:spTree>
    <p:extLst>
      <p:ext uri="{BB962C8B-B14F-4D97-AF65-F5344CB8AC3E}">
        <p14:creationId xmlns:p14="http://schemas.microsoft.com/office/powerpoint/2010/main" val="4244287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9E6927-EF87-449E-AB76-00034F66DE7B}"/>
              </a:ext>
            </a:extLst>
          </p:cNvPr>
          <p:cNvSpPr>
            <a:spLocks noGrp="1"/>
          </p:cNvSpPr>
          <p:nvPr>
            <p:ph type="title"/>
          </p:nvPr>
        </p:nvSpPr>
        <p:spPr/>
        <p:txBody>
          <a:bodyPr/>
          <a:lstStyle/>
          <a:p>
            <a:r>
              <a:rPr lang="nl-NL"/>
              <a:t>Klik om stijl te bewerken</a:t>
            </a:r>
            <a:endParaRPr lang="en-US"/>
          </a:p>
        </p:txBody>
      </p:sp>
      <p:sp>
        <p:nvSpPr>
          <p:cNvPr id="3" name="Tijdelijke aanduiding voor datum 2">
            <a:extLst>
              <a:ext uri="{FF2B5EF4-FFF2-40B4-BE49-F238E27FC236}">
                <a16:creationId xmlns:a16="http://schemas.microsoft.com/office/drawing/2014/main" id="{FFA5F279-605D-45CB-9BCD-962172A1783C}"/>
              </a:ext>
            </a:extLst>
          </p:cNvPr>
          <p:cNvSpPr>
            <a:spLocks noGrp="1"/>
          </p:cNvSpPr>
          <p:nvPr>
            <p:ph type="dt" sz="half" idx="10"/>
          </p:nvPr>
        </p:nvSpPr>
        <p:spPr/>
        <p:txBody>
          <a:bodyPr/>
          <a:lstStyle/>
          <a:p>
            <a:fld id="{05FF52E4-0BE4-49C1-9BB8-A0523D2E77E6}" type="datetimeFigureOut">
              <a:rPr lang="en-US" smtClean="0"/>
              <a:t>4/7/2021</a:t>
            </a:fld>
            <a:endParaRPr lang="en-US"/>
          </a:p>
        </p:txBody>
      </p:sp>
      <p:sp>
        <p:nvSpPr>
          <p:cNvPr id="4" name="Tijdelijke aanduiding voor voettekst 3">
            <a:extLst>
              <a:ext uri="{FF2B5EF4-FFF2-40B4-BE49-F238E27FC236}">
                <a16:creationId xmlns:a16="http://schemas.microsoft.com/office/drawing/2014/main" id="{FD707D41-8165-406B-8391-36A15A8E6192}"/>
              </a:ext>
            </a:extLst>
          </p:cNvPr>
          <p:cNvSpPr>
            <a:spLocks noGrp="1"/>
          </p:cNvSpPr>
          <p:nvPr>
            <p:ph type="ftr" sz="quarter" idx="11"/>
          </p:nvPr>
        </p:nvSpPr>
        <p:spPr/>
        <p:txBody>
          <a:bodyPr/>
          <a:lstStyle/>
          <a:p>
            <a:endParaRPr lang="en-US"/>
          </a:p>
        </p:txBody>
      </p:sp>
      <p:sp>
        <p:nvSpPr>
          <p:cNvPr id="5" name="Tijdelijke aanduiding voor dianummer 4">
            <a:extLst>
              <a:ext uri="{FF2B5EF4-FFF2-40B4-BE49-F238E27FC236}">
                <a16:creationId xmlns:a16="http://schemas.microsoft.com/office/drawing/2014/main" id="{9088673D-1342-43AE-84FB-4B848F633F5D}"/>
              </a:ext>
            </a:extLst>
          </p:cNvPr>
          <p:cNvSpPr>
            <a:spLocks noGrp="1"/>
          </p:cNvSpPr>
          <p:nvPr>
            <p:ph type="sldNum" sz="quarter" idx="12"/>
          </p:nvPr>
        </p:nvSpPr>
        <p:spPr/>
        <p:txBody>
          <a:bodyPr/>
          <a:lstStyle/>
          <a:p>
            <a:fld id="{D7DBD479-9EB4-43DE-B4E4-97E03973C3BD}" type="slidenum">
              <a:rPr lang="en-US" smtClean="0"/>
              <a:t>‹nr.›</a:t>
            </a:fld>
            <a:endParaRPr lang="en-US"/>
          </a:p>
        </p:txBody>
      </p:sp>
    </p:spTree>
    <p:extLst>
      <p:ext uri="{BB962C8B-B14F-4D97-AF65-F5344CB8AC3E}">
        <p14:creationId xmlns:p14="http://schemas.microsoft.com/office/powerpoint/2010/main" val="1685028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F81A904-077A-4414-8514-B037B89565B5}"/>
              </a:ext>
            </a:extLst>
          </p:cNvPr>
          <p:cNvSpPr>
            <a:spLocks noGrp="1"/>
          </p:cNvSpPr>
          <p:nvPr>
            <p:ph type="dt" sz="half" idx="10"/>
          </p:nvPr>
        </p:nvSpPr>
        <p:spPr/>
        <p:txBody>
          <a:bodyPr/>
          <a:lstStyle/>
          <a:p>
            <a:fld id="{05FF52E4-0BE4-49C1-9BB8-A0523D2E77E6}" type="datetimeFigureOut">
              <a:rPr lang="en-US" smtClean="0"/>
              <a:t>4/7/2021</a:t>
            </a:fld>
            <a:endParaRPr lang="en-US"/>
          </a:p>
        </p:txBody>
      </p:sp>
      <p:sp>
        <p:nvSpPr>
          <p:cNvPr id="3" name="Tijdelijke aanduiding voor voettekst 2">
            <a:extLst>
              <a:ext uri="{FF2B5EF4-FFF2-40B4-BE49-F238E27FC236}">
                <a16:creationId xmlns:a16="http://schemas.microsoft.com/office/drawing/2014/main" id="{39FE44E8-9AA8-4BDB-AD6C-63905962FA5F}"/>
              </a:ext>
            </a:extLst>
          </p:cNvPr>
          <p:cNvSpPr>
            <a:spLocks noGrp="1"/>
          </p:cNvSpPr>
          <p:nvPr>
            <p:ph type="ftr" sz="quarter" idx="11"/>
          </p:nvPr>
        </p:nvSpPr>
        <p:spPr/>
        <p:txBody>
          <a:bodyPr/>
          <a:lstStyle/>
          <a:p>
            <a:endParaRPr lang="en-US"/>
          </a:p>
        </p:txBody>
      </p:sp>
      <p:sp>
        <p:nvSpPr>
          <p:cNvPr id="4" name="Tijdelijke aanduiding voor dianummer 3">
            <a:extLst>
              <a:ext uri="{FF2B5EF4-FFF2-40B4-BE49-F238E27FC236}">
                <a16:creationId xmlns:a16="http://schemas.microsoft.com/office/drawing/2014/main" id="{3E99620F-53FE-42EB-8174-455592CAFCEB}"/>
              </a:ext>
            </a:extLst>
          </p:cNvPr>
          <p:cNvSpPr>
            <a:spLocks noGrp="1"/>
          </p:cNvSpPr>
          <p:nvPr>
            <p:ph type="sldNum" sz="quarter" idx="12"/>
          </p:nvPr>
        </p:nvSpPr>
        <p:spPr/>
        <p:txBody>
          <a:bodyPr/>
          <a:lstStyle/>
          <a:p>
            <a:fld id="{D7DBD479-9EB4-43DE-B4E4-97E03973C3BD}" type="slidenum">
              <a:rPr lang="en-US" smtClean="0"/>
              <a:t>‹nr.›</a:t>
            </a:fld>
            <a:endParaRPr lang="en-US"/>
          </a:p>
        </p:txBody>
      </p:sp>
    </p:spTree>
    <p:extLst>
      <p:ext uri="{BB962C8B-B14F-4D97-AF65-F5344CB8AC3E}">
        <p14:creationId xmlns:p14="http://schemas.microsoft.com/office/powerpoint/2010/main" val="3932943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C851B1-DBCC-4146-89BB-A0D7E62B91A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78076BAA-FCE1-40B6-B4A2-00BA34223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a:extLst>
              <a:ext uri="{FF2B5EF4-FFF2-40B4-BE49-F238E27FC236}">
                <a16:creationId xmlns:a16="http://schemas.microsoft.com/office/drawing/2014/main" id="{5E8A8833-94BE-48D2-88EE-A9C341397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5873144-09E3-426A-99D7-B234169C71B9}"/>
              </a:ext>
            </a:extLst>
          </p:cNvPr>
          <p:cNvSpPr>
            <a:spLocks noGrp="1"/>
          </p:cNvSpPr>
          <p:nvPr>
            <p:ph type="dt" sz="half" idx="10"/>
          </p:nvPr>
        </p:nvSpPr>
        <p:spPr/>
        <p:txBody>
          <a:bodyPr/>
          <a:lstStyle/>
          <a:p>
            <a:fld id="{05FF52E4-0BE4-49C1-9BB8-A0523D2E77E6}" type="datetimeFigureOut">
              <a:rPr lang="en-US" smtClean="0"/>
              <a:t>4/7/2021</a:t>
            </a:fld>
            <a:endParaRPr lang="en-US"/>
          </a:p>
        </p:txBody>
      </p:sp>
      <p:sp>
        <p:nvSpPr>
          <p:cNvPr id="6" name="Tijdelijke aanduiding voor voettekst 5">
            <a:extLst>
              <a:ext uri="{FF2B5EF4-FFF2-40B4-BE49-F238E27FC236}">
                <a16:creationId xmlns:a16="http://schemas.microsoft.com/office/drawing/2014/main" id="{13433708-73BD-46A2-81A5-C408B99DB841}"/>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6E2093B5-36FC-4092-B613-7DDD7AA073EF}"/>
              </a:ext>
            </a:extLst>
          </p:cNvPr>
          <p:cNvSpPr>
            <a:spLocks noGrp="1"/>
          </p:cNvSpPr>
          <p:nvPr>
            <p:ph type="sldNum" sz="quarter" idx="12"/>
          </p:nvPr>
        </p:nvSpPr>
        <p:spPr/>
        <p:txBody>
          <a:bodyPr/>
          <a:lstStyle/>
          <a:p>
            <a:fld id="{D7DBD479-9EB4-43DE-B4E4-97E03973C3BD}" type="slidenum">
              <a:rPr lang="en-US" smtClean="0"/>
              <a:t>‹nr.›</a:t>
            </a:fld>
            <a:endParaRPr lang="en-US"/>
          </a:p>
        </p:txBody>
      </p:sp>
    </p:spTree>
    <p:extLst>
      <p:ext uri="{BB962C8B-B14F-4D97-AF65-F5344CB8AC3E}">
        <p14:creationId xmlns:p14="http://schemas.microsoft.com/office/powerpoint/2010/main" val="864406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177E45-29BB-40D6-B5B8-A2BE5792D1E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Tijdelijke aanduiding voor afbeelding 2">
            <a:extLst>
              <a:ext uri="{FF2B5EF4-FFF2-40B4-BE49-F238E27FC236}">
                <a16:creationId xmlns:a16="http://schemas.microsoft.com/office/drawing/2014/main" id="{26ACAB86-234B-4BFC-BBC9-3855E73EC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ijdelijke aanduiding voor tekst 3">
            <a:extLst>
              <a:ext uri="{FF2B5EF4-FFF2-40B4-BE49-F238E27FC236}">
                <a16:creationId xmlns:a16="http://schemas.microsoft.com/office/drawing/2014/main" id="{54FE5497-9942-42A5-9DFA-950FBB58C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1B3DCA5-8124-4C5F-9DEC-CDD43AB3540F}"/>
              </a:ext>
            </a:extLst>
          </p:cNvPr>
          <p:cNvSpPr>
            <a:spLocks noGrp="1"/>
          </p:cNvSpPr>
          <p:nvPr>
            <p:ph type="dt" sz="half" idx="10"/>
          </p:nvPr>
        </p:nvSpPr>
        <p:spPr/>
        <p:txBody>
          <a:bodyPr/>
          <a:lstStyle/>
          <a:p>
            <a:fld id="{05FF52E4-0BE4-49C1-9BB8-A0523D2E77E6}" type="datetimeFigureOut">
              <a:rPr lang="en-US" smtClean="0"/>
              <a:t>4/7/2021</a:t>
            </a:fld>
            <a:endParaRPr lang="en-US"/>
          </a:p>
        </p:txBody>
      </p:sp>
      <p:sp>
        <p:nvSpPr>
          <p:cNvPr id="6" name="Tijdelijke aanduiding voor voettekst 5">
            <a:extLst>
              <a:ext uri="{FF2B5EF4-FFF2-40B4-BE49-F238E27FC236}">
                <a16:creationId xmlns:a16="http://schemas.microsoft.com/office/drawing/2014/main" id="{3C3F7875-136D-4E36-8CB5-E29940FDB478}"/>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672C2B6F-8B04-49D1-82F4-BB7AD881AB3F}"/>
              </a:ext>
            </a:extLst>
          </p:cNvPr>
          <p:cNvSpPr>
            <a:spLocks noGrp="1"/>
          </p:cNvSpPr>
          <p:nvPr>
            <p:ph type="sldNum" sz="quarter" idx="12"/>
          </p:nvPr>
        </p:nvSpPr>
        <p:spPr/>
        <p:txBody>
          <a:bodyPr/>
          <a:lstStyle/>
          <a:p>
            <a:fld id="{D7DBD479-9EB4-43DE-B4E4-97E03973C3BD}" type="slidenum">
              <a:rPr lang="en-US" smtClean="0"/>
              <a:t>‹nr.›</a:t>
            </a:fld>
            <a:endParaRPr lang="en-US"/>
          </a:p>
        </p:txBody>
      </p:sp>
    </p:spTree>
    <p:extLst>
      <p:ext uri="{BB962C8B-B14F-4D97-AF65-F5344CB8AC3E}">
        <p14:creationId xmlns:p14="http://schemas.microsoft.com/office/powerpoint/2010/main" val="1906079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916BC0-D310-484F-A97B-0E72E011C8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71A60649-3DC1-48D3-A191-7BB5A383F0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AE1301C4-ED42-41EA-A084-6EAD75E70C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FF52E4-0BE4-49C1-9BB8-A0523D2E77E6}" type="datetimeFigureOut">
              <a:rPr lang="en-US" smtClean="0"/>
              <a:t>4/7/2021</a:t>
            </a:fld>
            <a:endParaRPr lang="en-US"/>
          </a:p>
        </p:txBody>
      </p:sp>
      <p:sp>
        <p:nvSpPr>
          <p:cNvPr id="5" name="Tijdelijke aanduiding voor voettekst 4">
            <a:extLst>
              <a:ext uri="{FF2B5EF4-FFF2-40B4-BE49-F238E27FC236}">
                <a16:creationId xmlns:a16="http://schemas.microsoft.com/office/drawing/2014/main" id="{FE369854-DCFD-435D-AEEF-36FB345C70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Tijdelijke aanduiding voor dianummer 5">
            <a:extLst>
              <a:ext uri="{FF2B5EF4-FFF2-40B4-BE49-F238E27FC236}">
                <a16:creationId xmlns:a16="http://schemas.microsoft.com/office/drawing/2014/main" id="{3A96EA91-2AE9-440B-84EF-C0A56B143B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BD479-9EB4-43DE-B4E4-97E03973C3BD}" type="slidenum">
              <a:rPr lang="en-US" smtClean="0"/>
              <a:t>‹nr.›</a:t>
            </a:fld>
            <a:endParaRPr lang="en-US"/>
          </a:p>
        </p:txBody>
      </p:sp>
    </p:spTree>
    <p:extLst>
      <p:ext uri="{BB962C8B-B14F-4D97-AF65-F5344CB8AC3E}">
        <p14:creationId xmlns:p14="http://schemas.microsoft.com/office/powerpoint/2010/main" val="2885202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oen.henskens@han.nl"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slide" Target="slide12.xml"/></Relationships>
</file>

<file path=ppt/slides/_rels/slide1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1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slide" Target="slide19.xml"/><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slide" Target="slide23.xml"/><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slide" Target="slide27.xml"/><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slide" Target="slide37.xml"/><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slide" Target="slide41.xml"/><Relationship Id="rId4"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5.xml"/></Relationships>
</file>

<file path=ppt/slides/_rels/slide40.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slide" Target="slide43.xml"/></Relationships>
</file>

<file path=ppt/slides/_rels/slide43.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slide" Target="slide46.xml"/></Relationships>
</file>

<file path=ppt/slides/_rels/slide46.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49.xml"/><Relationship Id="rId1" Type="http://schemas.openxmlformats.org/officeDocument/2006/relationships/slideLayout" Target="../slideLayouts/slideLayout2.xml"/><Relationship Id="rId6" Type="http://schemas.openxmlformats.org/officeDocument/2006/relationships/slide" Target="slide51.xml"/><Relationship Id="rId5" Type="http://schemas.openxmlformats.org/officeDocument/2006/relationships/slide" Target="slide50.xml"/><Relationship Id="rId4" Type="http://schemas.openxmlformats.org/officeDocument/2006/relationships/slide" Target="slide46.xml"/></Relationships>
</file>

<file path=ppt/slides/_rels/slide49.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50.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slide" Target="slide54.xml"/></Relationships>
</file>

<file path=ppt/slides/_rels/slide53.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slide" Target="slide57.xml"/></Relationships>
</file>

<file path=ppt/slides/_rels/slide56.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slide" Target="slide60.xml"/></Relationships>
</file>

<file path=ppt/slides/_rels/slide59.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8.xml"/></Relationships>
</file>

<file path=ppt/slides/_rels/slide60.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slide" Target="slide63.xml"/></Relationships>
</file>

<file path=ppt/slides/_rels/slide62.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slide" Target="slide67.xml"/><Relationship Id="rId4" Type="http://schemas.openxmlformats.org/officeDocument/2006/relationships/slide" Target="slide66.xml"/></Relationships>
</file>

<file path=ppt/slides/_rels/slide65.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slide" Target="slide70.xml"/></Relationships>
</file>

<file path=ppt/slides/_rels/slide69.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art of Jiao Bingzhen during the Qing Dynasty - Album on Imgur">
            <a:extLst>
              <a:ext uri="{FF2B5EF4-FFF2-40B4-BE49-F238E27FC236}">
                <a16:creationId xmlns:a16="http://schemas.microsoft.com/office/drawing/2014/main" id="{4BCA52E2-AB16-4AA0-AE78-1D605235AB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04" b="16965"/>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9" name="Rectangle 7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655A610-BC5D-4B96-B171-FF0B87096EA6}"/>
              </a:ext>
            </a:extLst>
          </p:cNvPr>
          <p:cNvSpPr>
            <a:spLocks noGrp="1"/>
          </p:cNvSpPr>
          <p:nvPr>
            <p:ph type="ctrTitle"/>
          </p:nvPr>
        </p:nvSpPr>
        <p:spPr>
          <a:xfrm>
            <a:off x="1071433" y="378870"/>
            <a:ext cx="9502658" cy="1507803"/>
          </a:xfrm>
          <a:effectLst>
            <a:outerShdw blurRad="50800" dist="38100" dir="2700000" algn="tl" rotWithShape="0">
              <a:prstClr val="black">
                <a:alpha val="40000"/>
              </a:prstClr>
            </a:outerShdw>
          </a:effectLst>
        </p:spPr>
        <p:txBody>
          <a:bodyPr>
            <a:normAutofit/>
          </a:bodyPr>
          <a:lstStyle/>
          <a:p>
            <a:r>
              <a:rPr lang="nl-NL" sz="5200" b="1" dirty="0">
                <a:solidFill>
                  <a:srgbClr val="FFFFFF"/>
                </a:solidFill>
              </a:rPr>
              <a:t>Behoud van het Hemels Mandaat	</a:t>
            </a:r>
            <a:endParaRPr lang="en-US" sz="5200" b="1" dirty="0">
              <a:solidFill>
                <a:srgbClr val="FFFFFF"/>
              </a:solidFill>
            </a:endParaRPr>
          </a:p>
        </p:txBody>
      </p:sp>
      <p:sp>
        <p:nvSpPr>
          <p:cNvPr id="3" name="Ondertitel 2">
            <a:extLst>
              <a:ext uri="{FF2B5EF4-FFF2-40B4-BE49-F238E27FC236}">
                <a16:creationId xmlns:a16="http://schemas.microsoft.com/office/drawing/2014/main" id="{1B6FB1C9-ABE6-4C83-A693-4638B4BDC6C9}"/>
              </a:ext>
            </a:extLst>
          </p:cNvPr>
          <p:cNvSpPr>
            <a:spLocks noGrp="1"/>
          </p:cNvSpPr>
          <p:nvPr>
            <p:ph type="subTitle" idx="1"/>
          </p:nvPr>
        </p:nvSpPr>
        <p:spPr>
          <a:xfrm>
            <a:off x="276001" y="1863206"/>
            <a:ext cx="10058400" cy="614074"/>
          </a:xfrm>
          <a:effectLst>
            <a:outerShdw blurRad="50800" dist="38100" dir="2700000" algn="tl" rotWithShape="0">
              <a:prstClr val="black">
                <a:alpha val="40000"/>
              </a:prstClr>
            </a:outerShdw>
          </a:effectLst>
        </p:spPr>
        <p:txBody>
          <a:bodyPr>
            <a:normAutofit/>
          </a:bodyPr>
          <a:lstStyle/>
          <a:p>
            <a:r>
              <a:rPr lang="nl-NL" dirty="0">
                <a:solidFill>
                  <a:srgbClr val="FFFFFF"/>
                </a:solidFill>
              </a:rPr>
              <a:t>Een interactieve werkvorm over de </a:t>
            </a:r>
            <a:r>
              <a:rPr lang="nl-NL" dirty="0" err="1">
                <a:solidFill>
                  <a:srgbClr val="FFFFFF"/>
                </a:solidFill>
              </a:rPr>
              <a:t>Qing</a:t>
            </a:r>
            <a:r>
              <a:rPr lang="nl-NL" dirty="0">
                <a:solidFill>
                  <a:srgbClr val="FFFFFF"/>
                </a:solidFill>
              </a:rPr>
              <a:t>-dynastie in de 19</a:t>
            </a:r>
            <a:r>
              <a:rPr lang="nl-NL" baseline="30000" dirty="0">
                <a:solidFill>
                  <a:srgbClr val="FFFFFF"/>
                </a:solidFill>
              </a:rPr>
              <a:t>e</a:t>
            </a:r>
            <a:r>
              <a:rPr lang="nl-NL" dirty="0">
                <a:solidFill>
                  <a:srgbClr val="FFFFFF"/>
                </a:solidFill>
              </a:rPr>
              <a:t> eeuw</a:t>
            </a:r>
            <a:endParaRPr lang="en-US" dirty="0">
              <a:solidFill>
                <a:srgbClr val="FFFFFF"/>
              </a:solidFill>
            </a:endParaRPr>
          </a:p>
        </p:txBody>
      </p:sp>
      <p:sp>
        <p:nvSpPr>
          <p:cNvPr id="10" name="Ondertitel 2">
            <a:extLst>
              <a:ext uri="{FF2B5EF4-FFF2-40B4-BE49-F238E27FC236}">
                <a16:creationId xmlns:a16="http://schemas.microsoft.com/office/drawing/2014/main" id="{2EB5407C-5715-4412-9434-12096DF1034E}"/>
              </a:ext>
            </a:extLst>
          </p:cNvPr>
          <p:cNvSpPr txBox="1">
            <a:spLocks/>
          </p:cNvSpPr>
          <p:nvPr/>
        </p:nvSpPr>
        <p:spPr>
          <a:xfrm>
            <a:off x="8356921" y="5465134"/>
            <a:ext cx="3660647" cy="1297480"/>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nl-NL" sz="2000" dirty="0">
                <a:solidFill>
                  <a:srgbClr val="FFFFFF"/>
                </a:solidFill>
              </a:rPr>
              <a:t>Ontworpen door Koen Henskens </a:t>
            </a:r>
          </a:p>
          <a:p>
            <a:pPr algn="r"/>
            <a:r>
              <a:rPr lang="nl-NL" sz="2000" dirty="0">
                <a:solidFill>
                  <a:srgbClr val="FFFFFF"/>
                </a:solidFill>
              </a:rPr>
              <a:t>vakdidacticus HAN University       </a:t>
            </a:r>
          </a:p>
          <a:p>
            <a:pPr algn="r"/>
            <a:r>
              <a:rPr lang="nl-NL" sz="2000" dirty="0">
                <a:solidFill>
                  <a:srgbClr val="FFFFFF"/>
                </a:solidFill>
              </a:rPr>
              <a:t>email:  </a:t>
            </a:r>
            <a:r>
              <a:rPr lang="nl-NL" sz="2000" dirty="0">
                <a:solidFill>
                  <a:schemeClr val="bg1"/>
                </a:solidFill>
                <a:hlinkClick r:id="rId3">
                  <a:extLst>
                    <a:ext uri="{A12FA001-AC4F-418D-AE19-62706E023703}">
                      <ahyp:hlinkClr xmlns:ahyp="http://schemas.microsoft.com/office/drawing/2018/hyperlinkcolor" val="tx"/>
                    </a:ext>
                  </a:extLst>
                </a:hlinkClick>
              </a:rPr>
              <a:t>koen.henskens@han.nl</a:t>
            </a:r>
            <a:r>
              <a:rPr lang="nl-NL" sz="2000" dirty="0">
                <a:solidFill>
                  <a:schemeClr val="bg1"/>
                </a:solidFill>
              </a:rPr>
              <a:t> </a:t>
            </a:r>
            <a:endParaRPr lang="en-US" sz="2000" dirty="0">
              <a:solidFill>
                <a:schemeClr val="bg1"/>
              </a:solidFill>
            </a:endParaRPr>
          </a:p>
        </p:txBody>
      </p:sp>
    </p:spTree>
    <p:extLst>
      <p:ext uri="{BB962C8B-B14F-4D97-AF65-F5344CB8AC3E}">
        <p14:creationId xmlns:p14="http://schemas.microsoft.com/office/powerpoint/2010/main" val="1056464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2D1CEB2F-0428-42D8-A1F1-830FA087F4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53" b="5395"/>
          <a:stretch/>
        </p:blipFill>
        <p:spPr bwMode="auto">
          <a:xfrm flipH="1">
            <a:off x="0" y="-11422"/>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Advies 2 - 1796</a:t>
            </a:r>
            <a:endParaRPr lang="en-US" sz="3600" dirty="0"/>
          </a:p>
        </p:txBody>
      </p:sp>
      <p:cxnSp>
        <p:nvCxnSpPr>
          <p:cNvPr id="137" name="Straight Connector 13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268639"/>
            <a:ext cx="4593021" cy="3768774"/>
          </a:xfrm>
        </p:spPr>
        <p:txBody>
          <a:bodyPr anchor="ctr">
            <a:normAutofit/>
          </a:bodyPr>
          <a:lstStyle/>
          <a:p>
            <a:pPr marL="0" indent="0">
              <a:buNone/>
            </a:pPr>
            <a:r>
              <a:rPr lang="nl-NL" sz="1400" dirty="0"/>
              <a:t>De handel lijkt goed te gaan. De Chinezen verkopen veel </a:t>
            </a:r>
            <a:r>
              <a:rPr lang="nl-NL" sz="1400" b="1" dirty="0"/>
              <a:t>thee</a:t>
            </a:r>
            <a:r>
              <a:rPr lang="nl-NL" sz="1400" dirty="0"/>
              <a:t>, </a:t>
            </a:r>
            <a:r>
              <a:rPr lang="nl-NL" sz="1400" b="1" dirty="0"/>
              <a:t>porselein</a:t>
            </a:r>
            <a:r>
              <a:rPr lang="nl-NL" sz="1400" dirty="0"/>
              <a:t> en </a:t>
            </a:r>
            <a:r>
              <a:rPr lang="nl-NL" sz="1400" b="1" dirty="0"/>
              <a:t>zijde</a:t>
            </a:r>
            <a:r>
              <a:rPr lang="nl-NL" sz="1400" dirty="0"/>
              <a:t> aan de buitenlanders in Kanton. Wat je alleen opvalt is dat de Britten steeds meer </a:t>
            </a:r>
            <a:r>
              <a:rPr lang="nl-NL" sz="1400" b="1" dirty="0"/>
              <a:t>opium</a:t>
            </a:r>
            <a:r>
              <a:rPr lang="nl-NL" sz="1400" dirty="0"/>
              <a:t> proberen te verkopen aan de Chinezen. De Chinezen raken hier verslaafd aan en zijn daarna weinig meer waard. </a:t>
            </a:r>
          </a:p>
          <a:p>
            <a:pPr marL="0" indent="0">
              <a:buNone/>
            </a:pPr>
            <a:r>
              <a:rPr lang="nl-NL" sz="1600" b="1" dirty="0"/>
              <a:t>Wat is je advies aan de keizer?</a:t>
            </a:r>
            <a:endParaRPr lang="en-US" sz="1600" b="1" dirty="0"/>
          </a:p>
        </p:txBody>
      </p:sp>
      <p:sp>
        <p:nvSpPr>
          <p:cNvPr id="11" name="Tekstvak 10">
            <a:hlinkClick r:id="rId3" action="ppaction://hlinksldjump"/>
            <a:extLst>
              <a:ext uri="{FF2B5EF4-FFF2-40B4-BE49-F238E27FC236}">
                <a16:creationId xmlns:a16="http://schemas.microsoft.com/office/drawing/2014/main" id="{395B03F2-122A-4C1D-BAB3-711200056EFA}"/>
              </a:ext>
            </a:extLst>
          </p:cNvPr>
          <p:cNvSpPr txBox="1"/>
          <p:nvPr/>
        </p:nvSpPr>
        <p:spPr>
          <a:xfrm>
            <a:off x="4360271" y="5369475"/>
            <a:ext cx="3629117" cy="1200329"/>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A. </a:t>
            </a:r>
            <a:r>
              <a:rPr lang="nl-NL" dirty="0"/>
              <a:t>Je adviseert de keizer om opium en tabak te verbieden in China. Er mag dus ook niets meer gekocht worden door Chinezen in Kanton. </a:t>
            </a:r>
            <a:endParaRPr lang="en-US" dirty="0"/>
          </a:p>
        </p:txBody>
      </p:sp>
      <p:sp>
        <p:nvSpPr>
          <p:cNvPr id="13" name="Tekstvak 12">
            <a:hlinkClick r:id="rId4" action="ppaction://hlinksldjump"/>
            <a:extLst>
              <a:ext uri="{FF2B5EF4-FFF2-40B4-BE49-F238E27FC236}">
                <a16:creationId xmlns:a16="http://schemas.microsoft.com/office/drawing/2014/main" id="{FE0846C6-7516-44D5-AD84-D9EED6465D7D}"/>
              </a:ext>
            </a:extLst>
          </p:cNvPr>
          <p:cNvSpPr txBox="1"/>
          <p:nvPr/>
        </p:nvSpPr>
        <p:spPr>
          <a:xfrm>
            <a:off x="8311301" y="5369474"/>
            <a:ext cx="3622089"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B. </a:t>
            </a:r>
            <a:r>
              <a:rPr lang="nl-NL" dirty="0"/>
              <a:t>Je laat het aan de Chinezen zelf om geen opium te kopen. Als ze zichzelf naar beneden willen halen is het hun eigen verantwoordelijkheid</a:t>
            </a:r>
            <a:endParaRPr lang="en-US" dirty="0"/>
          </a:p>
        </p:txBody>
      </p:sp>
    </p:spTree>
    <p:extLst>
      <p:ext uri="{BB962C8B-B14F-4D97-AF65-F5344CB8AC3E}">
        <p14:creationId xmlns:p14="http://schemas.microsoft.com/office/powerpoint/2010/main" val="2654404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2" descr="Old illustration of a Shanghai customhouse, ">
            <a:extLst>
              <a:ext uri="{FF2B5EF4-FFF2-40B4-BE49-F238E27FC236}">
                <a16:creationId xmlns:a16="http://schemas.microsoft.com/office/drawing/2014/main" id="{8FB2EEB5-7D3F-4584-9E89-3AB84123B3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75" r="1229" b="-166"/>
          <a:stretch/>
        </p:blipFill>
        <p:spPr bwMode="auto">
          <a:xfrm>
            <a:off x="1" y="-11428"/>
            <a:ext cx="12192000" cy="6869428"/>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2</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1539433"/>
            <a:ext cx="4593021" cy="4497979"/>
          </a:xfrm>
        </p:spPr>
        <p:txBody>
          <a:bodyPr anchor="ctr">
            <a:normAutofit/>
          </a:bodyPr>
          <a:lstStyle/>
          <a:p>
            <a:pPr marL="0" indent="0">
              <a:buNone/>
            </a:pPr>
            <a:r>
              <a:rPr lang="nl-NL" sz="1400" dirty="0"/>
              <a:t>De keizer volgt je advies op.</a:t>
            </a:r>
          </a:p>
          <a:p>
            <a:pPr marL="0" indent="0">
              <a:buNone/>
            </a:pPr>
            <a:r>
              <a:rPr lang="nl-NL" sz="1400" dirty="0"/>
              <a:t>Hij ziet het als zijn verantwoordelijkheid om voor het volk te zorgen en ze te beschermen van foute invloeden van buitenaf. </a:t>
            </a:r>
          </a:p>
          <a:p>
            <a:pPr marL="0" indent="0">
              <a:buNone/>
            </a:pPr>
            <a:r>
              <a:rPr lang="nl-NL" sz="1400" dirty="0"/>
              <a:t>Hij verbiedt om die reden de import en de inkoop van opium in heel China.</a:t>
            </a:r>
          </a:p>
        </p:txBody>
      </p:sp>
      <p:sp>
        <p:nvSpPr>
          <p:cNvPr id="12" name="Ovaal 11">
            <a:extLst>
              <a:ext uri="{FF2B5EF4-FFF2-40B4-BE49-F238E27FC236}">
                <a16:creationId xmlns:a16="http://schemas.microsoft.com/office/drawing/2014/main" id="{0018F773-9419-4BC2-AA76-3E1E78281002}"/>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kstvak 13">
            <a:extLst>
              <a:ext uri="{FF2B5EF4-FFF2-40B4-BE49-F238E27FC236}">
                <a16:creationId xmlns:a16="http://schemas.microsoft.com/office/drawing/2014/main" id="{0C41C0FE-9E59-4CDA-A396-1E479C5CD86B}"/>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5" name="Tekstvak 14">
            <a:hlinkClick r:id="rId3" action="ppaction://hlinksldjump"/>
            <a:extLst>
              <a:ext uri="{FF2B5EF4-FFF2-40B4-BE49-F238E27FC236}">
                <a16:creationId xmlns:a16="http://schemas.microsoft.com/office/drawing/2014/main" id="{8328280E-CB4E-403C-A703-E5C968E07A34}"/>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4068723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Old illustration of a Shanghai customhouse, ">
            <a:extLst>
              <a:ext uri="{FF2B5EF4-FFF2-40B4-BE49-F238E27FC236}">
                <a16:creationId xmlns:a16="http://schemas.microsoft.com/office/drawing/2014/main" id="{AB87A35A-9C24-4BA9-8C12-4BF1729972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75" r="1229" b="-166"/>
          <a:stretch/>
        </p:blipFill>
        <p:spPr bwMode="auto">
          <a:xfrm>
            <a:off x="1" y="-11428"/>
            <a:ext cx="12192000" cy="6869428"/>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2</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1446835"/>
            <a:ext cx="4593021" cy="4590577"/>
          </a:xfrm>
        </p:spPr>
        <p:txBody>
          <a:bodyPr anchor="ctr">
            <a:normAutofit/>
          </a:bodyPr>
          <a:lstStyle/>
          <a:p>
            <a:pPr marL="0" indent="0">
              <a:buNone/>
            </a:pPr>
            <a:r>
              <a:rPr lang="nl-NL" sz="1400" dirty="0"/>
              <a:t>De keizer volgt je advies </a:t>
            </a:r>
            <a:r>
              <a:rPr lang="nl-NL" sz="1400" b="1" dirty="0"/>
              <a:t>NIET</a:t>
            </a:r>
            <a:r>
              <a:rPr lang="nl-NL" sz="1400" dirty="0"/>
              <a:t> op. </a:t>
            </a:r>
          </a:p>
          <a:p>
            <a:pPr marL="0" indent="0">
              <a:buNone/>
            </a:pPr>
            <a:r>
              <a:rPr lang="nl-NL" sz="1400" dirty="0"/>
              <a:t>De keizer ziet het als zijn verantwoordelijkheid om voor het volk te zorgen en ze te beschermen van foute invloeden van buitenaf. </a:t>
            </a:r>
          </a:p>
          <a:p>
            <a:pPr marL="0" indent="0">
              <a:buNone/>
            </a:pPr>
            <a:r>
              <a:rPr lang="nl-NL" sz="1400" dirty="0"/>
              <a:t>Hij verbiedt om die reden de import en de inkoop van opium in heel China.</a:t>
            </a:r>
          </a:p>
        </p:txBody>
      </p:sp>
      <p:sp>
        <p:nvSpPr>
          <p:cNvPr id="10" name="Ovaal 9">
            <a:extLst>
              <a:ext uri="{FF2B5EF4-FFF2-40B4-BE49-F238E27FC236}">
                <a16:creationId xmlns:a16="http://schemas.microsoft.com/office/drawing/2014/main" id="{E20FB08B-A0C8-4D88-809F-8B73F12B63BE}"/>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kstvak 10">
            <a:extLst>
              <a:ext uri="{FF2B5EF4-FFF2-40B4-BE49-F238E27FC236}">
                <a16:creationId xmlns:a16="http://schemas.microsoft.com/office/drawing/2014/main" id="{D4EA09BB-0D43-4E8B-8F03-74C84A43F8A3}"/>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3" name="Tekstvak 12">
            <a:hlinkClick r:id="rId3" action="ppaction://hlinksldjump"/>
            <a:extLst>
              <a:ext uri="{FF2B5EF4-FFF2-40B4-BE49-F238E27FC236}">
                <a16:creationId xmlns:a16="http://schemas.microsoft.com/office/drawing/2014/main" id="{25030997-C0B9-4FA3-8941-9FBC2BA1A3CD}"/>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3242719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Did Emperor Jiaqing execute He Shen only because of corruption? | DayDayNews">
            <a:extLst>
              <a:ext uri="{FF2B5EF4-FFF2-40B4-BE49-F238E27FC236}">
                <a16:creationId xmlns:a16="http://schemas.microsoft.com/office/drawing/2014/main" id="{9BD092D8-2E42-45AD-B063-F95DB86FEB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69"/>
          <a:stretch/>
        </p:blipFill>
        <p:spPr bwMode="auto">
          <a:xfrm>
            <a:off x="-50254" y="0"/>
            <a:ext cx="12242254" cy="6840974"/>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Advies 3 - 1799</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15005" y="3211300"/>
            <a:ext cx="4593021" cy="2619839"/>
          </a:xfrm>
        </p:spPr>
        <p:txBody>
          <a:bodyPr anchor="ctr">
            <a:normAutofit/>
          </a:bodyPr>
          <a:lstStyle/>
          <a:p>
            <a:pPr marL="0" indent="0">
              <a:buNone/>
            </a:pPr>
            <a:r>
              <a:rPr lang="nl-NL" sz="1400" dirty="0"/>
              <a:t>Het is je opgevallen dat steeds vaker valsgespeeld wordt bij de grote ambtenarenexamens waar jij zo hard voor geleerd hebt . Na onderzoek valt op dat één ambtenaar He </a:t>
            </a:r>
            <a:r>
              <a:rPr lang="nl-NL" sz="1400" dirty="0" err="1"/>
              <a:t>Shen</a:t>
            </a:r>
            <a:r>
              <a:rPr lang="nl-NL" sz="1400" dirty="0"/>
              <a:t> heel erg machtig en corrupt is. Je vertelt de keizer over de </a:t>
            </a:r>
            <a:r>
              <a:rPr lang="nl-NL" sz="1400" b="1" dirty="0"/>
              <a:t>corruptie</a:t>
            </a:r>
            <a:r>
              <a:rPr lang="nl-NL" sz="1400" dirty="0"/>
              <a:t> en macht van He </a:t>
            </a:r>
            <a:r>
              <a:rPr lang="nl-NL" sz="1400" dirty="0" err="1"/>
              <a:t>Shen</a:t>
            </a:r>
            <a:r>
              <a:rPr lang="nl-NL" sz="1400" dirty="0"/>
              <a:t>. </a:t>
            </a:r>
          </a:p>
          <a:p>
            <a:pPr marL="0" indent="0">
              <a:buNone/>
            </a:pPr>
            <a:r>
              <a:rPr lang="nl-NL" sz="1800" b="1" dirty="0"/>
              <a:t>Wat is je advies aan de keizer?</a:t>
            </a:r>
            <a:endParaRPr lang="en-US" sz="1800" b="1" dirty="0"/>
          </a:p>
        </p:txBody>
      </p:sp>
      <p:sp>
        <p:nvSpPr>
          <p:cNvPr id="11" name="Tekstvak 10">
            <a:hlinkClick r:id="rId3" action="ppaction://hlinksldjump"/>
            <a:extLst>
              <a:ext uri="{FF2B5EF4-FFF2-40B4-BE49-F238E27FC236}">
                <a16:creationId xmlns:a16="http://schemas.microsoft.com/office/drawing/2014/main" id="{395B03F2-122A-4C1D-BAB3-711200056EFA}"/>
              </a:ext>
            </a:extLst>
          </p:cNvPr>
          <p:cNvSpPr txBox="1"/>
          <p:nvPr/>
        </p:nvSpPr>
        <p:spPr>
          <a:xfrm>
            <a:off x="4360271" y="5092475"/>
            <a:ext cx="3629117" cy="1477328"/>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A. </a:t>
            </a:r>
            <a:r>
              <a:rPr lang="nl-NL" dirty="0"/>
              <a:t>Je adviseert de keizer om een voorbeeld te maken van He </a:t>
            </a:r>
            <a:r>
              <a:rPr lang="nl-NL" dirty="0" err="1"/>
              <a:t>Shen</a:t>
            </a:r>
            <a:r>
              <a:rPr lang="nl-NL" dirty="0"/>
              <a:t> en hem te laten executeren. Zo geef je een signaal af dat je corruptie niet accepteert. </a:t>
            </a:r>
            <a:endParaRPr lang="en-US" dirty="0"/>
          </a:p>
        </p:txBody>
      </p:sp>
      <p:sp>
        <p:nvSpPr>
          <p:cNvPr id="13" name="Tekstvak 12">
            <a:hlinkClick r:id="rId4" action="ppaction://hlinksldjump"/>
            <a:extLst>
              <a:ext uri="{FF2B5EF4-FFF2-40B4-BE49-F238E27FC236}">
                <a16:creationId xmlns:a16="http://schemas.microsoft.com/office/drawing/2014/main" id="{FE0846C6-7516-44D5-AD84-D9EED6465D7D}"/>
              </a:ext>
            </a:extLst>
          </p:cNvPr>
          <p:cNvSpPr txBox="1"/>
          <p:nvPr/>
        </p:nvSpPr>
        <p:spPr>
          <a:xfrm>
            <a:off x="8368451" y="5092475"/>
            <a:ext cx="3622089"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B. </a:t>
            </a:r>
            <a:r>
              <a:rPr lang="nl-NL" dirty="0"/>
              <a:t>Je adviseert de keizer om He </a:t>
            </a:r>
            <a:r>
              <a:rPr lang="nl-NL" dirty="0" err="1"/>
              <a:t>Shen</a:t>
            </a:r>
            <a:r>
              <a:rPr lang="nl-NL" dirty="0"/>
              <a:t> een gouverneurspost ergens diep in Mongolië te geven, zodat je geen last meer van hem hebt. Maar je laat hem wel leven. </a:t>
            </a:r>
            <a:endParaRPr lang="en-US" dirty="0"/>
          </a:p>
        </p:txBody>
      </p:sp>
    </p:spTree>
    <p:extLst>
      <p:ext uri="{BB962C8B-B14F-4D97-AF65-F5344CB8AC3E}">
        <p14:creationId xmlns:p14="http://schemas.microsoft.com/office/powerpoint/2010/main" val="1583307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F6AA10F4-0ADD-4409-B181-9E0A47B90D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12" b="62188"/>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3</a:t>
            </a:r>
            <a:endParaRPr lang="en-US" sz="3600" dirty="0"/>
          </a:p>
        </p:txBody>
      </p:sp>
      <p:cxnSp>
        <p:nvCxnSpPr>
          <p:cNvPr id="23" name="Straight Connector 2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1180619"/>
            <a:ext cx="4593021" cy="4856794"/>
          </a:xfrm>
        </p:spPr>
        <p:txBody>
          <a:bodyPr anchor="ctr">
            <a:normAutofit/>
          </a:bodyPr>
          <a:lstStyle/>
          <a:p>
            <a:pPr marL="0" indent="0">
              <a:buNone/>
            </a:pPr>
            <a:r>
              <a:rPr lang="nl-NL" sz="1400" dirty="0"/>
              <a:t>De keizer volgt je advies op.</a:t>
            </a:r>
          </a:p>
          <a:p>
            <a:pPr marL="0" indent="0">
              <a:buNone/>
            </a:pPr>
            <a:r>
              <a:rPr lang="nl-NL" sz="1400" dirty="0"/>
              <a:t>Om het Hemels Mandaat te behouden moet hij waar mogelijk corruptie bestrijden. Hij wil een voorbeeld stellen aan het volk door te laten zien dat zelfs de machtigste ambtenaren niet boven de keizer staan.</a:t>
            </a:r>
          </a:p>
        </p:txBody>
      </p:sp>
      <p:sp>
        <p:nvSpPr>
          <p:cNvPr id="13" name="Ovaal 12">
            <a:extLst>
              <a:ext uri="{FF2B5EF4-FFF2-40B4-BE49-F238E27FC236}">
                <a16:creationId xmlns:a16="http://schemas.microsoft.com/office/drawing/2014/main" id="{45469C9E-648F-4079-AB8E-D23DAC28F829}"/>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kstvak 16">
            <a:extLst>
              <a:ext uri="{FF2B5EF4-FFF2-40B4-BE49-F238E27FC236}">
                <a16:creationId xmlns:a16="http://schemas.microsoft.com/office/drawing/2014/main" id="{DA2DCD7F-2A7B-4263-B0C5-C0AA023F136D}"/>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8" name="Tekstvak 17">
            <a:hlinkClick r:id="rId3" action="ppaction://hlinksldjump"/>
            <a:extLst>
              <a:ext uri="{FF2B5EF4-FFF2-40B4-BE49-F238E27FC236}">
                <a16:creationId xmlns:a16="http://schemas.microsoft.com/office/drawing/2014/main" id="{2E55CBD0-FEEC-4744-BA74-3B9FC0553D42}"/>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3249709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B43BDC5A-D08F-4B46-B4BF-6797D1FE04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12" b="62188"/>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3</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1913951"/>
            <a:ext cx="4593021" cy="4123462"/>
          </a:xfrm>
        </p:spPr>
        <p:txBody>
          <a:bodyPr anchor="ctr">
            <a:normAutofit/>
          </a:bodyPr>
          <a:lstStyle/>
          <a:p>
            <a:pPr marL="0" indent="0">
              <a:buNone/>
            </a:pPr>
            <a:r>
              <a:rPr lang="nl-NL" sz="1400" dirty="0"/>
              <a:t>De keizer volgt je advies </a:t>
            </a:r>
            <a:r>
              <a:rPr lang="nl-NL" sz="1400" b="1" dirty="0"/>
              <a:t>NIET</a:t>
            </a:r>
            <a:r>
              <a:rPr lang="nl-NL" sz="1400" dirty="0"/>
              <a:t> op.</a:t>
            </a:r>
          </a:p>
          <a:p>
            <a:pPr marL="0" indent="0">
              <a:buNone/>
            </a:pPr>
            <a:r>
              <a:rPr lang="nl-NL" sz="1400" dirty="0"/>
              <a:t>Om het Hemels Mandaat te behouden moet hij waar mogelijk corruptie bestrijden. Hij wil een voorbeeld stellen aan het volk door te laten zien dat zelfs de machtigste ambtenaren niet boven de keizer staan.</a:t>
            </a:r>
          </a:p>
          <a:p>
            <a:pPr marL="0" indent="0">
              <a:buNone/>
            </a:pPr>
            <a:r>
              <a:rPr lang="nl-NL" sz="1400" dirty="0"/>
              <a:t>Als de keizer He </a:t>
            </a:r>
            <a:r>
              <a:rPr lang="nl-NL" sz="1400" dirty="0" err="1"/>
              <a:t>Shen</a:t>
            </a:r>
            <a:r>
              <a:rPr lang="nl-NL" sz="1400" dirty="0"/>
              <a:t> laat leven, zal hij vanuit een andere hoek weer terug proberen te komen. De keizer vindt het ook verdacht dat je zo’n milde straf voorstelde.</a:t>
            </a:r>
          </a:p>
        </p:txBody>
      </p:sp>
      <p:sp>
        <p:nvSpPr>
          <p:cNvPr id="14" name="Ovaal 13">
            <a:extLst>
              <a:ext uri="{FF2B5EF4-FFF2-40B4-BE49-F238E27FC236}">
                <a16:creationId xmlns:a16="http://schemas.microsoft.com/office/drawing/2014/main" id="{F1DB3EB4-4373-4482-893B-357458404E3F}"/>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kstvak 14">
            <a:extLst>
              <a:ext uri="{FF2B5EF4-FFF2-40B4-BE49-F238E27FC236}">
                <a16:creationId xmlns:a16="http://schemas.microsoft.com/office/drawing/2014/main" id="{69A638D6-D0ED-4F60-813C-C1EDDBDBF578}"/>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6" name="Tekstvak 15">
            <a:hlinkClick r:id="rId3" action="ppaction://hlinksldjump"/>
            <a:extLst>
              <a:ext uri="{FF2B5EF4-FFF2-40B4-BE49-F238E27FC236}">
                <a16:creationId xmlns:a16="http://schemas.microsoft.com/office/drawing/2014/main" id="{BF5F6087-B371-467C-8B19-FD5238E55D8A}"/>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1812313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C0041322-DEBD-45A5-8D0F-E714A02F5B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71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Advies 4 - 1830</a:t>
            </a:r>
            <a:endParaRPr lang="en-US" sz="3600" dirty="0"/>
          </a:p>
        </p:txBody>
      </p:sp>
      <p:cxnSp>
        <p:nvCxnSpPr>
          <p:cNvPr id="75"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476983"/>
            <a:ext cx="4593021" cy="3560430"/>
          </a:xfrm>
        </p:spPr>
        <p:txBody>
          <a:bodyPr anchor="ctr">
            <a:normAutofit/>
          </a:bodyPr>
          <a:lstStyle/>
          <a:p>
            <a:pPr marL="0" indent="0">
              <a:buNone/>
            </a:pPr>
            <a:r>
              <a:rPr lang="nl-NL" sz="1400" dirty="0"/>
              <a:t>Ondanks het eerdere verbod op de invoer van opium blijven de Britten opium verkopen aan de Chinezen. Dit doen ze illegaal via </a:t>
            </a:r>
            <a:r>
              <a:rPr lang="nl-NL" sz="1400" b="1" dirty="0"/>
              <a:t>smokkelroutes</a:t>
            </a:r>
            <a:r>
              <a:rPr lang="nl-NL" sz="1400" dirty="0"/>
              <a:t> of soms door ambtenaren in Kanton om te kopen. De regering heeft nauwelijks ingegrepen, waardoor de Britten hun opiumhandel hebben vertienvoudigd in 1830 ten opzichte van 1800.  </a:t>
            </a:r>
          </a:p>
          <a:p>
            <a:pPr marL="0" indent="0">
              <a:buNone/>
            </a:pPr>
            <a:r>
              <a:rPr lang="nl-NL" sz="1600" b="1" dirty="0"/>
              <a:t>Wat advies je de keizer om hieraan te doen?</a:t>
            </a:r>
            <a:endParaRPr lang="en-US" sz="1600" b="1" dirty="0"/>
          </a:p>
        </p:txBody>
      </p:sp>
      <p:sp>
        <p:nvSpPr>
          <p:cNvPr id="11" name="Tekstvak 10">
            <a:hlinkClick r:id="rId3" action="ppaction://hlinksldjump"/>
            <a:extLst>
              <a:ext uri="{FF2B5EF4-FFF2-40B4-BE49-F238E27FC236}">
                <a16:creationId xmlns:a16="http://schemas.microsoft.com/office/drawing/2014/main" id="{395B03F2-122A-4C1D-BAB3-711200056EFA}"/>
              </a:ext>
            </a:extLst>
          </p:cNvPr>
          <p:cNvSpPr txBox="1"/>
          <p:nvPr/>
        </p:nvSpPr>
        <p:spPr>
          <a:xfrm>
            <a:off x="8245447" y="3256704"/>
            <a:ext cx="3629117" cy="1754326"/>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B. </a:t>
            </a:r>
            <a:r>
              <a:rPr lang="nl-NL" dirty="0"/>
              <a:t>Je adviseert de keizer om een gezant naar Kanton te sturen die met de Britten gaat praten om de opiumhandel te stoppen. De handel in andere goederen kan gewoon onverstoord door gaan. </a:t>
            </a:r>
            <a:endParaRPr lang="en-US" dirty="0"/>
          </a:p>
        </p:txBody>
      </p:sp>
      <p:sp>
        <p:nvSpPr>
          <p:cNvPr id="12" name="Tekstvak 11">
            <a:hlinkClick r:id="rId4" action="ppaction://hlinksldjump"/>
            <a:extLst>
              <a:ext uri="{FF2B5EF4-FFF2-40B4-BE49-F238E27FC236}">
                <a16:creationId xmlns:a16="http://schemas.microsoft.com/office/drawing/2014/main" id="{B9CAE97D-EFC0-4315-8A58-FE3C380CB128}"/>
              </a:ext>
            </a:extLst>
          </p:cNvPr>
          <p:cNvSpPr txBox="1"/>
          <p:nvPr/>
        </p:nvSpPr>
        <p:spPr>
          <a:xfrm>
            <a:off x="8252476" y="1913950"/>
            <a:ext cx="3622089"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A. </a:t>
            </a:r>
            <a:r>
              <a:rPr lang="nl-NL" dirty="0"/>
              <a:t>Je adviseert de keizer de oorlog te verklaren aan de Britten en sluit alle buitenlandse factorijen in Kanton. </a:t>
            </a:r>
          </a:p>
        </p:txBody>
      </p:sp>
      <p:sp>
        <p:nvSpPr>
          <p:cNvPr id="13" name="Tekstvak 12">
            <a:hlinkClick r:id="rId5" action="ppaction://hlinksldjump"/>
            <a:extLst>
              <a:ext uri="{FF2B5EF4-FFF2-40B4-BE49-F238E27FC236}">
                <a16:creationId xmlns:a16="http://schemas.microsoft.com/office/drawing/2014/main" id="{FE0846C6-7516-44D5-AD84-D9EED6465D7D}"/>
              </a:ext>
            </a:extLst>
          </p:cNvPr>
          <p:cNvSpPr txBox="1"/>
          <p:nvPr/>
        </p:nvSpPr>
        <p:spPr>
          <a:xfrm>
            <a:off x="8252476" y="5437247"/>
            <a:ext cx="3622089"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C. </a:t>
            </a:r>
            <a:r>
              <a:rPr lang="nl-NL" dirty="0"/>
              <a:t>Je adviseert de keizer nog even af te wachten. De markt zal weldra verzadigd zijn en dan kunnen de Britten geen opium meer kwijt. </a:t>
            </a:r>
          </a:p>
        </p:txBody>
      </p:sp>
    </p:spTree>
    <p:extLst>
      <p:ext uri="{BB962C8B-B14F-4D97-AF65-F5344CB8AC3E}">
        <p14:creationId xmlns:p14="http://schemas.microsoft.com/office/powerpoint/2010/main" val="723731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A80927D6-34A0-4098-A835-ABBBAD3105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71" r="14555" b="60274"/>
          <a:stretch/>
        </p:blipFill>
        <p:spPr bwMode="auto">
          <a:xfrm>
            <a:off x="-11757" y="0"/>
            <a:ext cx="12203757" cy="6857999"/>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4</a:t>
            </a:r>
            <a:endParaRPr lang="en-US" sz="3600" dirty="0"/>
          </a:p>
        </p:txBody>
      </p:sp>
      <p:cxnSp>
        <p:nvCxnSpPr>
          <p:cNvPr id="23" name="Straight Connector 2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1608881"/>
            <a:ext cx="4593021" cy="4995116"/>
          </a:xfrm>
        </p:spPr>
        <p:txBody>
          <a:bodyPr anchor="ctr">
            <a:normAutofit/>
          </a:bodyPr>
          <a:lstStyle/>
          <a:p>
            <a:pPr marL="0" indent="0">
              <a:buNone/>
            </a:pPr>
            <a:r>
              <a:rPr lang="nl-NL" sz="1400" dirty="0"/>
              <a:t>De keizer volgt je advies </a:t>
            </a:r>
            <a:r>
              <a:rPr lang="nl-NL" sz="1400" b="1" dirty="0"/>
              <a:t>NIET</a:t>
            </a:r>
            <a:r>
              <a:rPr lang="nl-NL" sz="1400" dirty="0"/>
              <a:t> op.</a:t>
            </a:r>
          </a:p>
          <a:p>
            <a:pPr marL="0" indent="0">
              <a:buNone/>
            </a:pPr>
            <a:r>
              <a:rPr lang="nl-NL" sz="1400" dirty="0"/>
              <a:t>Hij ziet in dat een oorlog tegen de Britten teveel geld gaat kosten en ook ten koste van de handel gaat. </a:t>
            </a:r>
          </a:p>
          <a:p>
            <a:pPr marL="0" indent="0">
              <a:buNone/>
            </a:pPr>
            <a:r>
              <a:rPr lang="nl-NL" sz="1400" dirty="0"/>
              <a:t>Hij probeert eerst met de Britten te praten en stuurt zijn getrouwe </a:t>
            </a:r>
            <a:r>
              <a:rPr lang="nl-NL" sz="1400" b="1" dirty="0"/>
              <a:t>Lin </a:t>
            </a:r>
            <a:r>
              <a:rPr lang="nl-NL" sz="1400" b="1" dirty="0" err="1"/>
              <a:t>Zexu</a:t>
            </a:r>
            <a:r>
              <a:rPr lang="nl-NL" sz="1400" dirty="0"/>
              <a:t>, die gaat onderhandelen met de Britten om de opiumimport in China te stoppen. Lin </a:t>
            </a:r>
            <a:r>
              <a:rPr lang="nl-NL" sz="1400" dirty="0" err="1"/>
              <a:t>Zexu</a:t>
            </a:r>
            <a:r>
              <a:rPr lang="nl-NL" sz="1400" dirty="0"/>
              <a:t> schrijft zelfs nog een brief aan de Britse koningin Victoria met het verzoek de handel te stoppen omdat opium verslavend is en het in Engeland zelf ook bijna verboden is. </a:t>
            </a:r>
          </a:p>
        </p:txBody>
      </p:sp>
      <p:sp>
        <p:nvSpPr>
          <p:cNvPr id="13" name="Ovaal 12">
            <a:extLst>
              <a:ext uri="{FF2B5EF4-FFF2-40B4-BE49-F238E27FC236}">
                <a16:creationId xmlns:a16="http://schemas.microsoft.com/office/drawing/2014/main" id="{FF813CF5-D67F-499A-BF33-8C9802850EC0}"/>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kstvak 16">
            <a:extLst>
              <a:ext uri="{FF2B5EF4-FFF2-40B4-BE49-F238E27FC236}">
                <a16:creationId xmlns:a16="http://schemas.microsoft.com/office/drawing/2014/main" id="{19B3FE2F-3509-4166-8F06-42AA2126F8F5}"/>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8" name="Tekstvak 17">
            <a:hlinkClick r:id="rId3" action="ppaction://hlinksldjump"/>
            <a:extLst>
              <a:ext uri="{FF2B5EF4-FFF2-40B4-BE49-F238E27FC236}">
                <a16:creationId xmlns:a16="http://schemas.microsoft.com/office/drawing/2014/main" id="{D1E877A2-D4FD-41F3-882B-9BA0B87F5339}"/>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1139799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752DD60C-EEB4-44CA-A9D8-539CF6D4E5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71" r="14555" b="60274"/>
          <a:stretch/>
        </p:blipFill>
        <p:spPr bwMode="auto">
          <a:xfrm>
            <a:off x="-11757" y="0"/>
            <a:ext cx="12203757" cy="6857999"/>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4</a:t>
            </a:r>
            <a:endParaRPr lang="en-US" sz="3600" dirty="0"/>
          </a:p>
        </p:txBody>
      </p:sp>
      <p:cxnSp>
        <p:nvCxnSpPr>
          <p:cNvPr id="23" name="Straight Connector 2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071869"/>
            <a:ext cx="4593021" cy="3965544"/>
          </a:xfrm>
        </p:spPr>
        <p:txBody>
          <a:bodyPr anchor="ctr">
            <a:normAutofit/>
          </a:bodyPr>
          <a:lstStyle/>
          <a:p>
            <a:pPr marL="0" indent="0">
              <a:buNone/>
            </a:pPr>
            <a:r>
              <a:rPr lang="nl-NL" sz="1500" dirty="0"/>
              <a:t>De </a:t>
            </a:r>
            <a:r>
              <a:rPr lang="nl-NL" sz="1400" dirty="0"/>
              <a:t>keizer volgt je advies op.</a:t>
            </a:r>
          </a:p>
          <a:p>
            <a:pPr marL="0" indent="0">
              <a:buNone/>
            </a:pPr>
            <a:r>
              <a:rPr lang="nl-NL" sz="1400" dirty="0"/>
              <a:t>Hij ziet in dat een oorlog tegen de Britten teveel geld gaat kosten en ook ten koste van de handel gaat. </a:t>
            </a:r>
          </a:p>
          <a:p>
            <a:pPr marL="0" indent="0">
              <a:buNone/>
            </a:pPr>
            <a:r>
              <a:rPr lang="nl-NL" sz="1400" dirty="0"/>
              <a:t>Hij probeert eerst met de Britten te praten en stuurt zijn getrouwe </a:t>
            </a:r>
            <a:r>
              <a:rPr lang="nl-NL" sz="1400" b="1" dirty="0"/>
              <a:t>Lin </a:t>
            </a:r>
            <a:r>
              <a:rPr lang="nl-NL" sz="1400" b="1" dirty="0" err="1"/>
              <a:t>Zexu</a:t>
            </a:r>
            <a:r>
              <a:rPr lang="nl-NL" sz="1400" dirty="0"/>
              <a:t>, die gaat onderhandelen met de Britten om de opiumimport in China te stoppen. Lin </a:t>
            </a:r>
            <a:r>
              <a:rPr lang="nl-NL" sz="1400" dirty="0" err="1"/>
              <a:t>Zexu</a:t>
            </a:r>
            <a:r>
              <a:rPr lang="nl-NL" sz="1400" dirty="0"/>
              <a:t> schrijft zelfs nog een brief aan de Britse koningin Victoria met het verzoek de handel te stoppen omdat opium verslavend is en het in Engeland zelf ook bijna verboden is. </a:t>
            </a:r>
          </a:p>
        </p:txBody>
      </p:sp>
      <p:sp>
        <p:nvSpPr>
          <p:cNvPr id="7" name="Ovaal 6">
            <a:extLst>
              <a:ext uri="{FF2B5EF4-FFF2-40B4-BE49-F238E27FC236}">
                <a16:creationId xmlns:a16="http://schemas.microsoft.com/office/drawing/2014/main" id="{D6AA2307-5049-4DF1-8A83-DB7A3674CF20}"/>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kstvak 7">
            <a:extLst>
              <a:ext uri="{FF2B5EF4-FFF2-40B4-BE49-F238E27FC236}">
                <a16:creationId xmlns:a16="http://schemas.microsoft.com/office/drawing/2014/main" id="{595AE190-4C18-45BC-8652-DE46C6343D7D}"/>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5</a:t>
            </a:r>
            <a:endParaRPr lang="en-US" sz="2000" b="1" dirty="0"/>
          </a:p>
        </p:txBody>
      </p:sp>
      <p:sp>
        <p:nvSpPr>
          <p:cNvPr id="9" name="Tekstvak 8">
            <a:hlinkClick r:id="rId3" action="ppaction://hlinksldjump"/>
            <a:extLst>
              <a:ext uri="{FF2B5EF4-FFF2-40B4-BE49-F238E27FC236}">
                <a16:creationId xmlns:a16="http://schemas.microsoft.com/office/drawing/2014/main" id="{4E848683-2FFC-4A16-A8E7-0F67FAC816B3}"/>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2214170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6B78F1F0-3342-4E4F-89BE-9F2E5E3A69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71" r="14555" b="60274"/>
          <a:stretch/>
        </p:blipFill>
        <p:spPr bwMode="auto">
          <a:xfrm>
            <a:off x="-11757" y="0"/>
            <a:ext cx="12203757" cy="6857999"/>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4</a:t>
            </a:r>
            <a:endParaRPr lang="en-US" sz="3600" dirty="0"/>
          </a:p>
        </p:txBody>
      </p:sp>
      <p:cxnSp>
        <p:nvCxnSpPr>
          <p:cNvPr id="23" name="Straight Connector 2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291787"/>
            <a:ext cx="4593021" cy="3745625"/>
          </a:xfrm>
        </p:spPr>
        <p:txBody>
          <a:bodyPr anchor="ctr">
            <a:normAutofit/>
          </a:bodyPr>
          <a:lstStyle/>
          <a:p>
            <a:pPr marL="0" indent="0">
              <a:buNone/>
            </a:pPr>
            <a:r>
              <a:rPr lang="nl-NL" sz="1400" dirty="0"/>
              <a:t>De keizer volgt je advies </a:t>
            </a:r>
            <a:r>
              <a:rPr lang="nl-NL" sz="1400" b="1" dirty="0"/>
              <a:t>NIET</a:t>
            </a:r>
            <a:r>
              <a:rPr lang="nl-NL" sz="1400" dirty="0"/>
              <a:t> op.</a:t>
            </a:r>
          </a:p>
          <a:p>
            <a:pPr marL="0" indent="0">
              <a:buNone/>
            </a:pPr>
            <a:r>
              <a:rPr lang="nl-NL" sz="1400" dirty="0"/>
              <a:t>Niets doen is geen optie. Door alle opiumimport – die door de Chinezen met zilver wordt gekocht – verdwijnt langzaam al het zilver uit China. </a:t>
            </a:r>
          </a:p>
          <a:p>
            <a:pPr marL="0" indent="0">
              <a:buNone/>
            </a:pPr>
            <a:r>
              <a:rPr lang="nl-NL" sz="1400" dirty="0"/>
              <a:t>De keizer probeert eerst met de Britten te praten en stuurt zijn getrouwe </a:t>
            </a:r>
            <a:r>
              <a:rPr lang="nl-NL" sz="1400" b="1" dirty="0"/>
              <a:t>Lin </a:t>
            </a:r>
            <a:r>
              <a:rPr lang="nl-NL" sz="1400" b="1" dirty="0" err="1"/>
              <a:t>Zexu</a:t>
            </a:r>
            <a:r>
              <a:rPr lang="nl-NL" sz="1400" dirty="0"/>
              <a:t>, die gaat onderhandelen met de Britten om de opiumimport in China te stoppen. Lin </a:t>
            </a:r>
            <a:r>
              <a:rPr lang="nl-NL" sz="1400" dirty="0" err="1"/>
              <a:t>Zexu</a:t>
            </a:r>
            <a:r>
              <a:rPr lang="nl-NL" sz="1400" dirty="0"/>
              <a:t> schrijft zelfs nog een brief aan de Britse koningin Victoria met het verzoek de handel te stoppen omdat opium verslavend is en het in Engeland zelf ook bijna verboden is. </a:t>
            </a:r>
          </a:p>
        </p:txBody>
      </p:sp>
      <p:sp>
        <p:nvSpPr>
          <p:cNvPr id="7" name="Ovaal 6">
            <a:extLst>
              <a:ext uri="{FF2B5EF4-FFF2-40B4-BE49-F238E27FC236}">
                <a16:creationId xmlns:a16="http://schemas.microsoft.com/office/drawing/2014/main" id="{D4318F52-DCE7-4BF2-A0CB-8C1BE72FE26C}"/>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kstvak 7">
            <a:extLst>
              <a:ext uri="{FF2B5EF4-FFF2-40B4-BE49-F238E27FC236}">
                <a16:creationId xmlns:a16="http://schemas.microsoft.com/office/drawing/2014/main" id="{07A7D2FE-DF26-4972-A783-2E64EAF2AD5E}"/>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9" name="Tekstvak 8">
            <a:hlinkClick r:id="rId3" action="ppaction://hlinksldjump"/>
            <a:extLst>
              <a:ext uri="{FF2B5EF4-FFF2-40B4-BE49-F238E27FC236}">
                <a16:creationId xmlns:a16="http://schemas.microsoft.com/office/drawing/2014/main" id="{7533498E-38CB-4938-85C5-BDBA42E10DA8}"/>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1379569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Painting on silk by anonymous artist, Qing dynasty. - Bukowskis">
            <a:extLst>
              <a:ext uri="{FF2B5EF4-FFF2-40B4-BE49-F238E27FC236}">
                <a16:creationId xmlns:a16="http://schemas.microsoft.com/office/drawing/2014/main" id="{B37E854C-4454-48F2-9251-BC28528B6D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34"/>
          <a:stretch/>
        </p:blipFill>
        <p:spPr bwMode="auto">
          <a:xfrm flipH="1">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B86B6560-DD79-4385-B7E3-06566B436453}"/>
              </a:ext>
            </a:extLst>
          </p:cNvPr>
          <p:cNvSpPr>
            <a:spLocks noGrp="1"/>
          </p:cNvSpPr>
          <p:nvPr>
            <p:ph type="title"/>
          </p:nvPr>
        </p:nvSpPr>
        <p:spPr>
          <a:xfrm>
            <a:off x="652692" y="1746735"/>
            <a:ext cx="4204137" cy="1342754"/>
          </a:xfrm>
        </p:spPr>
        <p:txBody>
          <a:bodyPr>
            <a:normAutofit/>
          </a:bodyPr>
          <a:lstStyle/>
          <a:p>
            <a:pPr algn="ctr"/>
            <a:r>
              <a:rPr lang="nl-NL" sz="3600" b="1" dirty="0"/>
              <a:t>Introductie</a:t>
            </a:r>
            <a:endParaRPr lang="en-US" sz="3600" b="1"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9C2BB7E6-E89A-4C32-87EB-970956356CBD}"/>
              </a:ext>
            </a:extLst>
          </p:cNvPr>
          <p:cNvSpPr>
            <a:spLocks noGrp="1"/>
          </p:cNvSpPr>
          <p:nvPr>
            <p:ph idx="1"/>
          </p:nvPr>
        </p:nvSpPr>
        <p:spPr>
          <a:xfrm>
            <a:off x="573141" y="3208023"/>
            <a:ext cx="4593021" cy="3192777"/>
          </a:xfrm>
        </p:spPr>
        <p:txBody>
          <a:bodyPr anchor="ctr">
            <a:noAutofit/>
          </a:bodyPr>
          <a:lstStyle/>
          <a:p>
            <a:pPr marL="0" indent="0" algn="just">
              <a:buNone/>
            </a:pPr>
            <a:r>
              <a:rPr lang="nl-NL" sz="1600" dirty="0"/>
              <a:t>Halverwege de 17</a:t>
            </a:r>
            <a:r>
              <a:rPr lang="nl-NL" sz="1600" baseline="30000" dirty="0"/>
              <a:t>e</a:t>
            </a:r>
            <a:r>
              <a:rPr lang="nl-NL" sz="1600" dirty="0"/>
              <a:t> eeuw viel de </a:t>
            </a:r>
            <a:r>
              <a:rPr lang="nl-NL" sz="1600" dirty="0" err="1"/>
              <a:t>Ming</a:t>
            </a:r>
            <a:r>
              <a:rPr lang="nl-NL" sz="1600" dirty="0"/>
              <a:t>-dynastie in China in ongenade en kwam er een nieuwe – uit het noordelijke Mantsjoerije afkomstige -  </a:t>
            </a:r>
            <a:r>
              <a:rPr lang="nl-NL" sz="1600" b="1" dirty="0"/>
              <a:t>dynastie van de </a:t>
            </a:r>
            <a:r>
              <a:rPr lang="nl-NL" sz="1600" b="1" dirty="0" err="1"/>
              <a:t>Qing</a:t>
            </a:r>
            <a:r>
              <a:rPr lang="nl-NL" sz="1600" b="1" dirty="0"/>
              <a:t> </a:t>
            </a:r>
            <a:r>
              <a:rPr lang="nl-NL" sz="1600" dirty="0"/>
              <a:t>aan de macht in China. </a:t>
            </a:r>
          </a:p>
          <a:p>
            <a:pPr marL="0" indent="0" algn="just">
              <a:buNone/>
            </a:pPr>
            <a:r>
              <a:rPr lang="nl-NL" sz="1600" dirty="0"/>
              <a:t>Volgens het </a:t>
            </a:r>
            <a:r>
              <a:rPr lang="nl-NL" sz="1600" b="1" dirty="0"/>
              <a:t>Confucianisme</a:t>
            </a:r>
            <a:r>
              <a:rPr lang="nl-NL" sz="1600" dirty="0"/>
              <a:t> - de tradities die Confucius ruim twee duizend jaar eerder had bedacht - had de nieuwe dynastie een zogenaamde </a:t>
            </a:r>
            <a:r>
              <a:rPr lang="nl-NL" sz="1600" b="1" dirty="0"/>
              <a:t>Hemels Mandaat </a:t>
            </a:r>
            <a:r>
              <a:rPr lang="nl-NL" sz="1600" dirty="0"/>
              <a:t>ontvangen. Het recht van de hemel om te regeren. </a:t>
            </a:r>
          </a:p>
          <a:p>
            <a:pPr marL="0" indent="0" algn="just">
              <a:buNone/>
            </a:pPr>
            <a:r>
              <a:rPr lang="nl-NL" sz="1600" dirty="0"/>
              <a:t>Het was nu aan deze dynastie om zolang mogelijk dit Hemels Mandaat vast te houden. </a:t>
            </a:r>
            <a:endParaRPr lang="en-US" sz="1600" dirty="0"/>
          </a:p>
        </p:txBody>
      </p:sp>
      <p:sp>
        <p:nvSpPr>
          <p:cNvPr id="7" name="Tekstvak 6">
            <a:hlinkClick r:id="rId3" action="ppaction://hlinksldjump"/>
            <a:extLst>
              <a:ext uri="{FF2B5EF4-FFF2-40B4-BE49-F238E27FC236}">
                <a16:creationId xmlns:a16="http://schemas.microsoft.com/office/drawing/2014/main" id="{BB803749-1188-4636-B60B-246550CE64C4}"/>
              </a:ext>
            </a:extLst>
          </p:cNvPr>
          <p:cNvSpPr txBox="1"/>
          <p:nvPr/>
        </p:nvSpPr>
        <p:spPr>
          <a:xfrm>
            <a:off x="4192298" y="6180780"/>
            <a:ext cx="1650522" cy="338554"/>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Lees verder</a:t>
            </a:r>
            <a:endParaRPr lang="en-US" sz="1600" dirty="0"/>
          </a:p>
        </p:txBody>
      </p:sp>
    </p:spTree>
    <p:extLst>
      <p:ext uri="{BB962C8B-B14F-4D97-AF65-F5344CB8AC3E}">
        <p14:creationId xmlns:p14="http://schemas.microsoft.com/office/powerpoint/2010/main" val="3512997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1FAF39D3-3BF4-4B16-A6F6-9279900C51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2" t="23348" r="4588" b="10643"/>
          <a:stretch/>
        </p:blipFill>
        <p:spPr bwMode="auto">
          <a:xfrm>
            <a:off x="0" y="0"/>
            <a:ext cx="12192000" cy="697992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Advies 5 - 1839</a:t>
            </a:r>
            <a:endParaRPr lang="en-US" sz="3600" dirty="0"/>
          </a:p>
        </p:txBody>
      </p:sp>
      <p:cxnSp>
        <p:nvCxnSpPr>
          <p:cNvPr id="75"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15005" y="2789500"/>
            <a:ext cx="4593021" cy="3087044"/>
          </a:xfrm>
        </p:spPr>
        <p:txBody>
          <a:bodyPr anchor="ctr">
            <a:normAutofit/>
          </a:bodyPr>
          <a:lstStyle/>
          <a:p>
            <a:pPr marL="0" indent="0">
              <a:buNone/>
            </a:pPr>
            <a:r>
              <a:rPr lang="nl-NL" sz="1400" dirty="0"/>
              <a:t>De keizer heeft 1839 besloten om Lin </a:t>
            </a:r>
            <a:r>
              <a:rPr lang="nl-NL" sz="1400" dirty="0" err="1"/>
              <a:t>Zexu</a:t>
            </a:r>
            <a:r>
              <a:rPr lang="nl-NL" sz="1400" dirty="0"/>
              <a:t> naar Kanton te sturen om de Britten over te halen.  De Britten weten dat ze militair superieur zijn en weigeren te stoppen met de opiumhandel. Ze hebben de opiumproductie in Bengalen vergroot en denken dat de Chinezen geen andere opties zien dan de opiumhandel toch maar te </a:t>
            </a:r>
            <a:r>
              <a:rPr lang="nl-NL" sz="1400" b="1" dirty="0"/>
              <a:t>legaliseren</a:t>
            </a:r>
            <a:r>
              <a:rPr lang="nl-NL" sz="1400" dirty="0"/>
              <a:t> en vullen hun pakhuizen in Kanton.</a:t>
            </a:r>
          </a:p>
          <a:p>
            <a:pPr marL="0" indent="0">
              <a:buNone/>
            </a:pPr>
            <a:r>
              <a:rPr lang="nl-NL" sz="1600" b="1" dirty="0"/>
              <a:t>Wat adviseer je de keizer om te doen?</a:t>
            </a:r>
            <a:endParaRPr lang="en-US" sz="1600" b="1" dirty="0"/>
          </a:p>
        </p:txBody>
      </p:sp>
      <p:sp>
        <p:nvSpPr>
          <p:cNvPr id="11" name="Tekstvak 10">
            <a:hlinkClick r:id="rId3" action="ppaction://hlinksldjump"/>
            <a:extLst>
              <a:ext uri="{FF2B5EF4-FFF2-40B4-BE49-F238E27FC236}">
                <a16:creationId xmlns:a16="http://schemas.microsoft.com/office/drawing/2014/main" id="{395B03F2-122A-4C1D-BAB3-711200056EFA}"/>
              </a:ext>
            </a:extLst>
          </p:cNvPr>
          <p:cNvSpPr txBox="1"/>
          <p:nvPr/>
        </p:nvSpPr>
        <p:spPr>
          <a:xfrm>
            <a:off x="5706276" y="2629760"/>
            <a:ext cx="3629117" cy="2031325"/>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B. </a:t>
            </a:r>
            <a:r>
              <a:rPr lang="nl-NL" dirty="0"/>
              <a:t>Je adviseert de keizer om een grens te trekken en een statement te maken door de opium die in Kanton ligt in beslag te nemen en te vernietigen. Hopelijk hebben de Britten dan door dat de </a:t>
            </a:r>
            <a:r>
              <a:rPr lang="nl-NL" dirty="0" err="1"/>
              <a:t>Qing</a:t>
            </a:r>
            <a:r>
              <a:rPr lang="nl-NL" dirty="0"/>
              <a:t>-regering het meent. </a:t>
            </a:r>
            <a:endParaRPr lang="en-US" dirty="0"/>
          </a:p>
        </p:txBody>
      </p:sp>
      <p:sp>
        <p:nvSpPr>
          <p:cNvPr id="12" name="Tekstvak 11">
            <a:hlinkClick r:id="rId4" action="ppaction://hlinksldjump"/>
            <a:extLst>
              <a:ext uri="{FF2B5EF4-FFF2-40B4-BE49-F238E27FC236}">
                <a16:creationId xmlns:a16="http://schemas.microsoft.com/office/drawing/2014/main" id="{B9CAE97D-EFC0-4315-8A58-FE3C380CB128}"/>
              </a:ext>
            </a:extLst>
          </p:cNvPr>
          <p:cNvSpPr txBox="1"/>
          <p:nvPr/>
        </p:nvSpPr>
        <p:spPr>
          <a:xfrm>
            <a:off x="5713304" y="1207343"/>
            <a:ext cx="3622089"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A. </a:t>
            </a:r>
            <a:r>
              <a:rPr lang="nl-NL" dirty="0"/>
              <a:t>Je adviseert de keizer de invoer van opium te legaliseren, om een oorlog met de Britten te voorkomen. </a:t>
            </a:r>
          </a:p>
        </p:txBody>
      </p:sp>
      <p:sp>
        <p:nvSpPr>
          <p:cNvPr id="13" name="Tekstvak 12">
            <a:hlinkClick r:id="rId5" action="ppaction://hlinksldjump"/>
            <a:extLst>
              <a:ext uri="{FF2B5EF4-FFF2-40B4-BE49-F238E27FC236}">
                <a16:creationId xmlns:a16="http://schemas.microsoft.com/office/drawing/2014/main" id="{FE0846C6-7516-44D5-AD84-D9EED6465D7D}"/>
              </a:ext>
            </a:extLst>
          </p:cNvPr>
          <p:cNvSpPr txBox="1"/>
          <p:nvPr/>
        </p:nvSpPr>
        <p:spPr>
          <a:xfrm>
            <a:off x="5713304" y="5064312"/>
            <a:ext cx="3622089"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C. </a:t>
            </a:r>
            <a:r>
              <a:rPr lang="nl-NL" dirty="0"/>
              <a:t>Je adviseert de keizer om stiekem troepen te verplaatsen en een onverwachte aanval op de Britten uit te voeren. Als het oorlog wordt, dan kunnen de Chinezen beter de eerste klap uitdelen.  </a:t>
            </a:r>
          </a:p>
        </p:txBody>
      </p:sp>
    </p:spTree>
    <p:extLst>
      <p:ext uri="{BB962C8B-B14F-4D97-AF65-F5344CB8AC3E}">
        <p14:creationId xmlns:p14="http://schemas.microsoft.com/office/powerpoint/2010/main" val="2138981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Afbeelding met tekst&#10;&#10;Automatisch gegenereerde beschrijving">
            <a:extLst>
              <a:ext uri="{FF2B5EF4-FFF2-40B4-BE49-F238E27FC236}">
                <a16:creationId xmlns:a16="http://schemas.microsoft.com/office/drawing/2014/main" id="{D07E93E4-6E88-42E7-851A-88A485CC14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163"/>
          <a:stretch/>
        </p:blipFill>
        <p:spPr bwMode="auto">
          <a:xfrm flipH="1">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5</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1747777"/>
            <a:ext cx="4593021" cy="4289635"/>
          </a:xfrm>
        </p:spPr>
        <p:txBody>
          <a:bodyPr anchor="ctr">
            <a:normAutofit/>
          </a:bodyPr>
          <a:lstStyle/>
          <a:p>
            <a:pPr marL="0" indent="0">
              <a:buNone/>
            </a:pPr>
            <a:r>
              <a:rPr lang="nl-NL" sz="1400" dirty="0"/>
              <a:t>De keizer volgt je advies </a:t>
            </a:r>
            <a:r>
              <a:rPr lang="nl-NL" sz="1400" b="1" dirty="0"/>
              <a:t>NIET</a:t>
            </a:r>
            <a:r>
              <a:rPr lang="nl-NL" sz="1400" dirty="0"/>
              <a:t> op. </a:t>
            </a:r>
          </a:p>
          <a:p>
            <a:pPr marL="0" indent="0">
              <a:buNone/>
            </a:pPr>
            <a:r>
              <a:rPr lang="nl-NL" sz="1400" dirty="0"/>
              <a:t>Het legaliseren van opium zou een nog grotere verslavingsgolf over China met zich mee brengen. Zelf hoge ambtenaren aan het hof zijn al verslaafd. </a:t>
            </a:r>
          </a:p>
          <a:p>
            <a:pPr marL="0" indent="0">
              <a:buNone/>
            </a:pPr>
            <a:r>
              <a:rPr lang="nl-NL" sz="1400" dirty="0"/>
              <a:t>Een oorlog vindt de keizer niet nodig, maar hij wil wel een grens trekken, dus laat Lin </a:t>
            </a:r>
            <a:r>
              <a:rPr lang="nl-NL" sz="1400" dirty="0" err="1"/>
              <a:t>Zexu</a:t>
            </a:r>
            <a:r>
              <a:rPr lang="nl-NL" sz="1400" dirty="0"/>
              <a:t> alle </a:t>
            </a:r>
            <a:r>
              <a:rPr lang="nl-NL" sz="1400" b="1" dirty="0"/>
              <a:t>opium</a:t>
            </a:r>
            <a:r>
              <a:rPr lang="nl-NL" sz="1400" dirty="0"/>
              <a:t> </a:t>
            </a:r>
            <a:r>
              <a:rPr lang="nl-NL" sz="1400" b="1" dirty="0"/>
              <a:t>in de pakhuizen </a:t>
            </a:r>
            <a:r>
              <a:rPr lang="nl-NL" sz="1400" dirty="0"/>
              <a:t>en factorijen in Kanton in beslag nemen en </a:t>
            </a:r>
            <a:r>
              <a:rPr lang="nl-NL" sz="1400" b="1" dirty="0"/>
              <a:t>verbranden</a:t>
            </a:r>
            <a:r>
              <a:rPr lang="nl-NL" sz="1400" dirty="0"/>
              <a:t>.</a:t>
            </a:r>
          </a:p>
        </p:txBody>
      </p:sp>
      <p:sp>
        <p:nvSpPr>
          <p:cNvPr id="12" name="Ovaal 11">
            <a:extLst>
              <a:ext uri="{FF2B5EF4-FFF2-40B4-BE49-F238E27FC236}">
                <a16:creationId xmlns:a16="http://schemas.microsoft.com/office/drawing/2014/main" id="{032FD367-ED4B-41D0-8CEA-A5D1762A5D9C}"/>
              </a:ext>
            </a:extLst>
          </p:cNvPr>
          <p:cNvSpPr/>
          <p:nvPr/>
        </p:nvSpPr>
        <p:spPr>
          <a:xfrm>
            <a:off x="9294473" y="19249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kstvak 12">
            <a:extLst>
              <a:ext uri="{FF2B5EF4-FFF2-40B4-BE49-F238E27FC236}">
                <a16:creationId xmlns:a16="http://schemas.microsoft.com/office/drawing/2014/main" id="{D8027F9E-A77A-47E3-B7C8-41005B59F3ED}"/>
              </a:ext>
            </a:extLst>
          </p:cNvPr>
          <p:cNvSpPr txBox="1"/>
          <p:nvPr/>
        </p:nvSpPr>
        <p:spPr>
          <a:xfrm>
            <a:off x="9671506" y="63839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4" name="Tekstvak 13">
            <a:hlinkClick r:id="rId3" action="ppaction://hlinksldjump"/>
            <a:extLst>
              <a:ext uri="{FF2B5EF4-FFF2-40B4-BE49-F238E27FC236}">
                <a16:creationId xmlns:a16="http://schemas.microsoft.com/office/drawing/2014/main" id="{2B1257C8-B7B8-486A-9EF8-D88FE60E9C22}"/>
              </a:ext>
            </a:extLst>
          </p:cNvPr>
          <p:cNvSpPr txBox="1"/>
          <p:nvPr/>
        </p:nvSpPr>
        <p:spPr>
          <a:xfrm>
            <a:off x="8172755" y="129077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3149274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Afbeelding met tekst&#10;&#10;Automatisch gegenereerde beschrijving">
            <a:extLst>
              <a:ext uri="{FF2B5EF4-FFF2-40B4-BE49-F238E27FC236}">
                <a16:creationId xmlns:a16="http://schemas.microsoft.com/office/drawing/2014/main" id="{D07E93E4-6E88-42E7-851A-88A485CC14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163"/>
          <a:stretch/>
        </p:blipFill>
        <p:spPr bwMode="auto">
          <a:xfrm flipH="1">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458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5</a:t>
            </a:r>
            <a:endParaRPr lang="en-US" sz="3600" dirty="0"/>
          </a:p>
        </p:txBody>
      </p:sp>
      <p:cxnSp>
        <p:nvCxnSpPr>
          <p:cNvPr id="24581"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1913951"/>
            <a:ext cx="4593021" cy="4123462"/>
          </a:xfrm>
        </p:spPr>
        <p:txBody>
          <a:bodyPr anchor="ctr">
            <a:normAutofit/>
          </a:bodyPr>
          <a:lstStyle/>
          <a:p>
            <a:pPr marL="0" indent="0">
              <a:buNone/>
            </a:pPr>
            <a:r>
              <a:rPr lang="nl-NL" sz="1400" dirty="0"/>
              <a:t>De keizer volgt je advies op. </a:t>
            </a:r>
          </a:p>
          <a:p>
            <a:pPr marL="0" indent="0">
              <a:buNone/>
            </a:pPr>
            <a:r>
              <a:rPr lang="nl-NL" sz="1400" dirty="0"/>
              <a:t>Het legaliseren van opium zou een nog grotere verslavingsgolf over China met zich mee brengen. Zelf hoge ambtenaren aan het hof zijn al verslaafd. Een oorlog beginnen is ook geen populaire optie. </a:t>
            </a:r>
          </a:p>
          <a:p>
            <a:pPr marL="0" indent="0">
              <a:buNone/>
            </a:pPr>
            <a:r>
              <a:rPr lang="nl-NL" sz="1400" dirty="0"/>
              <a:t>De keizer wil wel een grens trekken, dus laat Lin </a:t>
            </a:r>
            <a:r>
              <a:rPr lang="nl-NL" sz="1400" dirty="0" err="1"/>
              <a:t>Zexu</a:t>
            </a:r>
            <a:r>
              <a:rPr lang="nl-NL" sz="1400" dirty="0"/>
              <a:t> alle </a:t>
            </a:r>
            <a:r>
              <a:rPr lang="nl-NL" sz="1400" b="1" dirty="0"/>
              <a:t>opium in de pakhuizen </a:t>
            </a:r>
            <a:r>
              <a:rPr lang="nl-NL" sz="1400" dirty="0"/>
              <a:t>en factorijen in Kanton in beslag nemen en </a:t>
            </a:r>
            <a:r>
              <a:rPr lang="nl-NL" sz="1400" b="1" dirty="0"/>
              <a:t>verbranden</a:t>
            </a:r>
            <a:r>
              <a:rPr lang="nl-NL" sz="1400" dirty="0"/>
              <a:t>.</a:t>
            </a:r>
          </a:p>
        </p:txBody>
      </p:sp>
      <p:sp>
        <p:nvSpPr>
          <p:cNvPr id="20" name="Ovaal 19">
            <a:extLst>
              <a:ext uri="{FF2B5EF4-FFF2-40B4-BE49-F238E27FC236}">
                <a16:creationId xmlns:a16="http://schemas.microsoft.com/office/drawing/2014/main" id="{2A34891F-2CB1-4E2F-94B7-A05DB3704733}"/>
              </a:ext>
            </a:extLst>
          </p:cNvPr>
          <p:cNvSpPr/>
          <p:nvPr/>
        </p:nvSpPr>
        <p:spPr>
          <a:xfrm>
            <a:off x="9294473" y="19249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kstvak 21">
            <a:extLst>
              <a:ext uri="{FF2B5EF4-FFF2-40B4-BE49-F238E27FC236}">
                <a16:creationId xmlns:a16="http://schemas.microsoft.com/office/drawing/2014/main" id="{FBD2FC8C-7B11-48C8-AC38-CB9B90032BDC}"/>
              </a:ext>
            </a:extLst>
          </p:cNvPr>
          <p:cNvSpPr txBox="1"/>
          <p:nvPr/>
        </p:nvSpPr>
        <p:spPr>
          <a:xfrm>
            <a:off x="9671506" y="63839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24" name="Tekstvak 23">
            <a:hlinkClick r:id="rId3" action="ppaction://hlinksldjump"/>
            <a:extLst>
              <a:ext uri="{FF2B5EF4-FFF2-40B4-BE49-F238E27FC236}">
                <a16:creationId xmlns:a16="http://schemas.microsoft.com/office/drawing/2014/main" id="{EA177C37-913B-4430-AA79-382C13A50878}"/>
              </a:ext>
            </a:extLst>
          </p:cNvPr>
          <p:cNvSpPr txBox="1"/>
          <p:nvPr/>
        </p:nvSpPr>
        <p:spPr>
          <a:xfrm>
            <a:off x="8172755" y="129077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2358295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Afbeelding met tekst&#10;&#10;Automatisch gegenereerde beschrijving">
            <a:extLst>
              <a:ext uri="{FF2B5EF4-FFF2-40B4-BE49-F238E27FC236}">
                <a16:creationId xmlns:a16="http://schemas.microsoft.com/office/drawing/2014/main" id="{D07E93E4-6E88-42E7-851A-88A485CC14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163"/>
          <a:stretch/>
        </p:blipFill>
        <p:spPr bwMode="auto">
          <a:xfrm flipH="1">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5</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152891"/>
            <a:ext cx="4593021" cy="4125988"/>
          </a:xfrm>
        </p:spPr>
        <p:txBody>
          <a:bodyPr anchor="ctr">
            <a:normAutofit/>
          </a:bodyPr>
          <a:lstStyle/>
          <a:p>
            <a:pPr marL="0" indent="0">
              <a:buNone/>
            </a:pPr>
            <a:r>
              <a:rPr lang="nl-NL" sz="1400" dirty="0"/>
              <a:t>De keizer volgt je advies </a:t>
            </a:r>
            <a:r>
              <a:rPr lang="nl-NL" sz="1400" b="1" dirty="0"/>
              <a:t>NIET</a:t>
            </a:r>
            <a:r>
              <a:rPr lang="nl-NL" sz="1400" dirty="0"/>
              <a:t> op. </a:t>
            </a:r>
          </a:p>
          <a:p>
            <a:pPr marL="0" indent="0">
              <a:buNone/>
            </a:pPr>
            <a:r>
              <a:rPr lang="nl-NL" sz="1400" dirty="0"/>
              <a:t>Een oorlog beginnen om één product dat in één haven in China – weliswaar illegaal – verhandeld wordt, vindt de keizer te ver gaan. </a:t>
            </a:r>
          </a:p>
          <a:p>
            <a:pPr marL="0" indent="0">
              <a:buNone/>
            </a:pPr>
            <a:r>
              <a:rPr lang="nl-NL" sz="1400" dirty="0"/>
              <a:t>Het legaliseren van opium zou een nog grotere verslavingsgolf over China met zich mee brengen. Zelf hoge ambtenaren aan het hof zijn al verslaafd. </a:t>
            </a:r>
          </a:p>
          <a:p>
            <a:pPr marL="0" indent="0">
              <a:buNone/>
            </a:pPr>
            <a:r>
              <a:rPr lang="nl-NL" sz="1400" dirty="0"/>
              <a:t>De keizer wil wel een grens trekken, dus laat Lin </a:t>
            </a:r>
            <a:r>
              <a:rPr lang="nl-NL" sz="1400" dirty="0" err="1"/>
              <a:t>Zexu</a:t>
            </a:r>
            <a:r>
              <a:rPr lang="nl-NL" sz="1400" dirty="0"/>
              <a:t> alle </a:t>
            </a:r>
            <a:r>
              <a:rPr lang="nl-NL" sz="1400" b="1" dirty="0"/>
              <a:t>opium</a:t>
            </a:r>
            <a:r>
              <a:rPr lang="nl-NL" sz="1400" dirty="0"/>
              <a:t> </a:t>
            </a:r>
            <a:r>
              <a:rPr lang="nl-NL" sz="1400" b="1" dirty="0"/>
              <a:t>in de pakhuizen </a:t>
            </a:r>
            <a:r>
              <a:rPr lang="nl-NL" sz="1400" dirty="0"/>
              <a:t>en factorijen in Kanton in beslag nemen en </a:t>
            </a:r>
            <a:r>
              <a:rPr lang="nl-NL" sz="1400" b="1" dirty="0"/>
              <a:t>verbranden</a:t>
            </a:r>
            <a:r>
              <a:rPr lang="nl-NL" sz="1400" dirty="0"/>
              <a:t>.</a:t>
            </a:r>
          </a:p>
        </p:txBody>
      </p:sp>
      <p:sp>
        <p:nvSpPr>
          <p:cNvPr id="9" name="Ovaal 8">
            <a:extLst>
              <a:ext uri="{FF2B5EF4-FFF2-40B4-BE49-F238E27FC236}">
                <a16:creationId xmlns:a16="http://schemas.microsoft.com/office/drawing/2014/main" id="{B7352100-5376-4949-AB53-5F1D9C5E330B}"/>
              </a:ext>
            </a:extLst>
          </p:cNvPr>
          <p:cNvSpPr/>
          <p:nvPr/>
        </p:nvSpPr>
        <p:spPr>
          <a:xfrm>
            <a:off x="9294473" y="19249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kstvak 9">
            <a:extLst>
              <a:ext uri="{FF2B5EF4-FFF2-40B4-BE49-F238E27FC236}">
                <a16:creationId xmlns:a16="http://schemas.microsoft.com/office/drawing/2014/main" id="{FD6F1CDE-2271-4560-A0A9-BB5DD53EDBE8}"/>
              </a:ext>
            </a:extLst>
          </p:cNvPr>
          <p:cNvSpPr txBox="1"/>
          <p:nvPr/>
        </p:nvSpPr>
        <p:spPr>
          <a:xfrm>
            <a:off x="9671506" y="63839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1" name="Tekstvak 10">
            <a:hlinkClick r:id="rId3" action="ppaction://hlinksldjump"/>
            <a:extLst>
              <a:ext uri="{FF2B5EF4-FFF2-40B4-BE49-F238E27FC236}">
                <a16:creationId xmlns:a16="http://schemas.microsoft.com/office/drawing/2014/main" id="{FC5105C6-1BF7-4CD5-8CFF-765E0FF143FD}"/>
              </a:ext>
            </a:extLst>
          </p:cNvPr>
          <p:cNvSpPr txBox="1"/>
          <p:nvPr/>
        </p:nvSpPr>
        <p:spPr>
          <a:xfrm>
            <a:off x="8172755" y="129077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563440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FE3609FB-27A9-42CB-82DB-FC7006A86B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60" t="1773" r="6897" b="17469"/>
          <a:stretch/>
        </p:blipFill>
        <p:spPr bwMode="auto">
          <a:xfrm>
            <a:off x="0" y="-9186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Advies 6 - 1840</a:t>
            </a:r>
            <a:endParaRPr lang="en-US" sz="3600" dirty="0"/>
          </a:p>
        </p:txBody>
      </p:sp>
      <p:cxnSp>
        <p:nvCxnSpPr>
          <p:cNvPr id="201" name="Straight Connector 20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15005" y="3239986"/>
            <a:ext cx="4593021" cy="2619839"/>
          </a:xfrm>
        </p:spPr>
        <p:txBody>
          <a:bodyPr anchor="ctr">
            <a:normAutofit/>
          </a:bodyPr>
          <a:lstStyle/>
          <a:p>
            <a:pPr marL="0" indent="0">
              <a:buNone/>
            </a:pPr>
            <a:r>
              <a:rPr lang="nl-NL" sz="1400" dirty="0"/>
              <a:t>De Britse handelaren die bij de verbanding al hun goederen kwijt zijn geraakt eisen bij de Britse regering genoeg doening. De Britten stuurden een vloot van 16 oorlogsschepen waaronder 4 stoomschepen en een leger van 4.000 man naar China. </a:t>
            </a:r>
          </a:p>
          <a:p>
            <a:pPr marL="0" indent="0">
              <a:buNone/>
            </a:pPr>
            <a:r>
              <a:rPr lang="nl-NL" sz="1400" dirty="0"/>
              <a:t>Ze varen richting Kanton. </a:t>
            </a:r>
          </a:p>
          <a:p>
            <a:pPr marL="0" indent="0">
              <a:buNone/>
            </a:pPr>
            <a:r>
              <a:rPr lang="nl-NL" sz="1400" dirty="0"/>
              <a:t>De mobiliteit van het Chinese leger laat te wensen over, maar er moet wel snel gereageerd worden. </a:t>
            </a:r>
          </a:p>
          <a:p>
            <a:pPr marL="0" indent="0">
              <a:buNone/>
            </a:pPr>
            <a:r>
              <a:rPr lang="nl-NL" sz="1600" b="1" dirty="0"/>
              <a:t>Wat adviseer je de keizer om te doen?</a:t>
            </a:r>
            <a:endParaRPr lang="en-US" sz="1600" b="1" dirty="0"/>
          </a:p>
        </p:txBody>
      </p:sp>
      <p:sp>
        <p:nvSpPr>
          <p:cNvPr id="11" name="Tekstvak 10">
            <a:hlinkClick r:id="rId3" action="ppaction://hlinksldjump"/>
            <a:extLst>
              <a:ext uri="{FF2B5EF4-FFF2-40B4-BE49-F238E27FC236}">
                <a16:creationId xmlns:a16="http://schemas.microsoft.com/office/drawing/2014/main" id="{395B03F2-122A-4C1D-BAB3-711200056EFA}"/>
              </a:ext>
            </a:extLst>
          </p:cNvPr>
          <p:cNvSpPr txBox="1"/>
          <p:nvPr/>
        </p:nvSpPr>
        <p:spPr>
          <a:xfrm>
            <a:off x="8160729" y="3189423"/>
            <a:ext cx="3629117" cy="1477328"/>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B. </a:t>
            </a:r>
            <a:r>
              <a:rPr lang="nl-NL" dirty="0"/>
              <a:t>Je adviseert de keizer om met vloot en leger direct de Britten aan te vallen om te voorkomen dat ze een </a:t>
            </a:r>
            <a:r>
              <a:rPr lang="nl-NL" dirty="0" err="1"/>
              <a:t>uitvalspunt</a:t>
            </a:r>
            <a:r>
              <a:rPr lang="nl-NL" dirty="0"/>
              <a:t> krijgen om verder oorlog te voeren</a:t>
            </a:r>
            <a:endParaRPr lang="en-US" dirty="0"/>
          </a:p>
        </p:txBody>
      </p:sp>
      <p:sp>
        <p:nvSpPr>
          <p:cNvPr id="12" name="Tekstvak 11">
            <a:hlinkClick r:id="rId4" action="ppaction://hlinksldjump"/>
            <a:extLst>
              <a:ext uri="{FF2B5EF4-FFF2-40B4-BE49-F238E27FC236}">
                <a16:creationId xmlns:a16="http://schemas.microsoft.com/office/drawing/2014/main" id="{B9CAE97D-EFC0-4315-8A58-FE3C380CB128}"/>
              </a:ext>
            </a:extLst>
          </p:cNvPr>
          <p:cNvSpPr txBox="1"/>
          <p:nvPr/>
        </p:nvSpPr>
        <p:spPr>
          <a:xfrm>
            <a:off x="8167757" y="1354403"/>
            <a:ext cx="3622089"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A. </a:t>
            </a:r>
            <a:r>
              <a:rPr lang="nl-NL" dirty="0"/>
              <a:t>Je adviseert de keizer om het leger en de vloot de forten aan de grote riviermondingen te laten versterken zodat de Britten niet landinwaarts kunnen trekken.  </a:t>
            </a:r>
          </a:p>
        </p:txBody>
      </p:sp>
      <p:sp>
        <p:nvSpPr>
          <p:cNvPr id="13" name="Tekstvak 12">
            <a:hlinkClick r:id="rId5" action="ppaction://hlinksldjump"/>
            <a:extLst>
              <a:ext uri="{FF2B5EF4-FFF2-40B4-BE49-F238E27FC236}">
                <a16:creationId xmlns:a16="http://schemas.microsoft.com/office/drawing/2014/main" id="{FE0846C6-7516-44D5-AD84-D9EED6465D7D}"/>
              </a:ext>
            </a:extLst>
          </p:cNvPr>
          <p:cNvSpPr txBox="1"/>
          <p:nvPr/>
        </p:nvSpPr>
        <p:spPr>
          <a:xfrm>
            <a:off x="8167757" y="5024443"/>
            <a:ext cx="3622089"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C. </a:t>
            </a:r>
            <a:r>
              <a:rPr lang="nl-NL" dirty="0"/>
              <a:t>Je adviseert de keizer om meteen om vrede te onderhandelen. De Britse vloot is superieur en ze kunnen uit India nog meer schepen en troepen halen als ze willen. </a:t>
            </a:r>
          </a:p>
        </p:txBody>
      </p:sp>
    </p:spTree>
    <p:extLst>
      <p:ext uri="{BB962C8B-B14F-4D97-AF65-F5344CB8AC3E}">
        <p14:creationId xmlns:p14="http://schemas.microsoft.com/office/powerpoint/2010/main" val="1613395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9B06A597-D6E3-4E95-ADFA-A3C2CB0689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645" r="13418"/>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6</a:t>
            </a:r>
            <a:endParaRPr lang="en-US" sz="3600" dirty="0"/>
          </a:p>
        </p:txBody>
      </p:sp>
      <p:cxnSp>
        <p:nvCxnSpPr>
          <p:cNvPr id="137" name="Straight Connector 13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523281"/>
            <a:ext cx="4593021" cy="3514131"/>
          </a:xfrm>
        </p:spPr>
        <p:txBody>
          <a:bodyPr anchor="ctr">
            <a:normAutofit/>
          </a:bodyPr>
          <a:lstStyle/>
          <a:p>
            <a:pPr marL="0" indent="0">
              <a:buNone/>
            </a:pPr>
            <a:r>
              <a:rPr lang="nl-NL" sz="1400" dirty="0"/>
              <a:t>De keizer volgt je advies op.</a:t>
            </a:r>
          </a:p>
          <a:p>
            <a:pPr marL="0" indent="0">
              <a:buNone/>
            </a:pPr>
            <a:r>
              <a:rPr lang="nl-NL" sz="1400" dirty="0"/>
              <a:t>De Britten weten echter met hun superieure vloot en kanonnen de Chinese vloot snel te vernietigen en trekken naar het noorden. Ze laten enkele schepen achter om de haven van Kanton te blokkeren en weten andere haven in het noorden in te nemen. Langs de kust blokkeren ze enkele havens en trekken helemaal naar het noorden tot aan </a:t>
            </a:r>
            <a:r>
              <a:rPr lang="nl-NL" sz="1400" b="1" dirty="0"/>
              <a:t>Tianjin</a:t>
            </a:r>
            <a:r>
              <a:rPr lang="nl-NL" sz="1400" dirty="0"/>
              <a:t> – de haven voor de kust van </a:t>
            </a:r>
            <a:r>
              <a:rPr lang="nl-NL" sz="1400" b="1" dirty="0"/>
              <a:t>Peking</a:t>
            </a:r>
            <a:r>
              <a:rPr lang="nl-NL" sz="1400" dirty="0"/>
              <a:t>. </a:t>
            </a:r>
          </a:p>
          <a:p>
            <a:pPr marL="0" indent="0">
              <a:buNone/>
            </a:pPr>
            <a:r>
              <a:rPr lang="nl-NL" sz="1400" dirty="0"/>
              <a:t>De Britten weten ook enkele </a:t>
            </a:r>
            <a:r>
              <a:rPr lang="nl-NL" sz="1400" dirty="0" err="1"/>
              <a:t>opslagdepots</a:t>
            </a:r>
            <a:r>
              <a:rPr lang="nl-NL" sz="1400" dirty="0"/>
              <a:t> met zilver te veroveren, waardoor het voor de </a:t>
            </a:r>
            <a:r>
              <a:rPr lang="nl-NL" sz="1400" dirty="0" err="1"/>
              <a:t>Qing</a:t>
            </a:r>
            <a:r>
              <a:rPr lang="nl-NL" sz="1400" dirty="0"/>
              <a:t>-regering moeilijk is de soldaten te betalen. </a:t>
            </a:r>
          </a:p>
        </p:txBody>
      </p:sp>
      <p:sp>
        <p:nvSpPr>
          <p:cNvPr id="15" name="Ovaal 14">
            <a:extLst>
              <a:ext uri="{FF2B5EF4-FFF2-40B4-BE49-F238E27FC236}">
                <a16:creationId xmlns:a16="http://schemas.microsoft.com/office/drawing/2014/main" id="{8AEE4803-4C05-40B2-B255-1F760E1B5699}"/>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kstvak 15">
            <a:extLst>
              <a:ext uri="{FF2B5EF4-FFF2-40B4-BE49-F238E27FC236}">
                <a16:creationId xmlns:a16="http://schemas.microsoft.com/office/drawing/2014/main" id="{455C171F-B970-4039-8469-803284AFB56E}"/>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5</a:t>
            </a:r>
            <a:endParaRPr lang="en-US" sz="2000" b="1" dirty="0"/>
          </a:p>
        </p:txBody>
      </p:sp>
      <p:sp>
        <p:nvSpPr>
          <p:cNvPr id="17" name="Tekstvak 16">
            <a:hlinkClick r:id="rId3" action="ppaction://hlinksldjump"/>
            <a:extLst>
              <a:ext uri="{FF2B5EF4-FFF2-40B4-BE49-F238E27FC236}">
                <a16:creationId xmlns:a16="http://schemas.microsoft.com/office/drawing/2014/main" id="{5F301011-485F-4D7C-8D43-E0E63A719B6B}"/>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1420143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4037EDFF-83BA-43B9-BB95-ABFBC4FCE4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645" r="13418"/>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6</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3020992"/>
            <a:ext cx="4593021" cy="3588149"/>
          </a:xfrm>
        </p:spPr>
        <p:txBody>
          <a:bodyPr anchor="ctr">
            <a:normAutofit/>
          </a:bodyPr>
          <a:lstStyle/>
          <a:p>
            <a:pPr marL="0" indent="0">
              <a:buNone/>
            </a:pPr>
            <a:r>
              <a:rPr lang="nl-NL" sz="1400" dirty="0"/>
              <a:t>De keizer volgt je advies </a:t>
            </a:r>
            <a:r>
              <a:rPr lang="nl-NL" sz="1400" b="1" dirty="0"/>
              <a:t>NIET</a:t>
            </a:r>
            <a:r>
              <a:rPr lang="nl-NL" sz="1400" dirty="0"/>
              <a:t> op.</a:t>
            </a:r>
          </a:p>
          <a:p>
            <a:pPr marL="0" indent="0">
              <a:buNone/>
            </a:pPr>
            <a:r>
              <a:rPr lang="nl-NL" sz="1400" dirty="0"/>
              <a:t>De keizer wil niet verder provoceren en wacht liever af wat de Britten doen. Om die reden versterkt hij de havens en forten langs de grote rivieren en mobiliseert hij de vloot en het leger. </a:t>
            </a:r>
          </a:p>
          <a:p>
            <a:pPr marL="0" indent="0">
              <a:buNone/>
            </a:pPr>
            <a:r>
              <a:rPr lang="nl-NL" sz="1400" dirty="0"/>
              <a:t>Britten weten echter met hun superieure vloot en kanonnen de Chinese vloot snel te vernietigen en trekken naar het noorden. Ze laten enkele schepen achter om de haven van Kanton te blokkeren en weten andere haven in het noorden in te nemen. Langs de kust blokkeren ze enkele havens en trekken helemaal naar het noorden tot aan </a:t>
            </a:r>
            <a:r>
              <a:rPr lang="nl-NL" sz="1400" b="1" dirty="0"/>
              <a:t>Tianjin</a:t>
            </a:r>
            <a:r>
              <a:rPr lang="nl-NL" sz="1400" dirty="0"/>
              <a:t> – de haven voor de kust van </a:t>
            </a:r>
            <a:r>
              <a:rPr lang="nl-NL" sz="1400" b="1" dirty="0"/>
              <a:t>Peking</a:t>
            </a:r>
            <a:r>
              <a:rPr lang="nl-NL" sz="1400" dirty="0"/>
              <a:t>. </a:t>
            </a:r>
          </a:p>
          <a:p>
            <a:pPr marL="0" indent="0">
              <a:buNone/>
            </a:pPr>
            <a:r>
              <a:rPr lang="nl-NL" sz="1400" dirty="0"/>
              <a:t>De Britten weten ook enkele </a:t>
            </a:r>
            <a:r>
              <a:rPr lang="nl-NL" sz="1400" dirty="0" err="1"/>
              <a:t>opslagdepots</a:t>
            </a:r>
            <a:r>
              <a:rPr lang="nl-NL" sz="1400" dirty="0"/>
              <a:t> met zilver te veroveren, waardoor het voor de </a:t>
            </a:r>
            <a:r>
              <a:rPr lang="nl-NL" sz="1400" dirty="0" err="1"/>
              <a:t>Qing</a:t>
            </a:r>
            <a:r>
              <a:rPr lang="nl-NL" sz="1400" dirty="0"/>
              <a:t>-regering moeilijk is de soldaten te betalen. </a:t>
            </a:r>
          </a:p>
          <a:p>
            <a:pPr marL="0" indent="0">
              <a:buNone/>
            </a:pPr>
            <a:endParaRPr lang="nl-NL" sz="1300" dirty="0"/>
          </a:p>
        </p:txBody>
      </p:sp>
      <p:sp>
        <p:nvSpPr>
          <p:cNvPr id="10" name="Ovaal 9">
            <a:extLst>
              <a:ext uri="{FF2B5EF4-FFF2-40B4-BE49-F238E27FC236}">
                <a16:creationId xmlns:a16="http://schemas.microsoft.com/office/drawing/2014/main" id="{FE5C0AEE-3CC0-4025-AA95-BCD5237EDE83}"/>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kstvak 10">
            <a:extLst>
              <a:ext uri="{FF2B5EF4-FFF2-40B4-BE49-F238E27FC236}">
                <a16:creationId xmlns:a16="http://schemas.microsoft.com/office/drawing/2014/main" id="{A0CD69E3-3B3C-42DA-8D6B-064A5695D0F5}"/>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2" name="Tekstvak 11">
            <a:hlinkClick r:id="rId3" action="ppaction://hlinksldjump"/>
            <a:extLst>
              <a:ext uri="{FF2B5EF4-FFF2-40B4-BE49-F238E27FC236}">
                <a16:creationId xmlns:a16="http://schemas.microsoft.com/office/drawing/2014/main" id="{94115083-58E5-4AD4-B6CF-DB68B2C7B4B9}"/>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3005834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A4F87244-B937-48CF-ABB1-B505D0DF73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645" r="13418"/>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6</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766349"/>
            <a:ext cx="4593021" cy="3865946"/>
          </a:xfrm>
        </p:spPr>
        <p:txBody>
          <a:bodyPr anchor="ctr">
            <a:normAutofit/>
          </a:bodyPr>
          <a:lstStyle/>
          <a:p>
            <a:pPr marL="0" indent="0">
              <a:buNone/>
            </a:pPr>
            <a:r>
              <a:rPr lang="nl-NL" sz="1400" dirty="0"/>
              <a:t>De keizer volgt je advies </a:t>
            </a:r>
            <a:r>
              <a:rPr lang="nl-NL" sz="1400" b="1" dirty="0"/>
              <a:t>NIET</a:t>
            </a:r>
            <a:r>
              <a:rPr lang="nl-NL" sz="1400" dirty="0"/>
              <a:t> op.</a:t>
            </a:r>
          </a:p>
          <a:p>
            <a:pPr marL="0" indent="0">
              <a:buNone/>
            </a:pPr>
            <a:r>
              <a:rPr lang="nl-NL" sz="1400" dirty="0"/>
              <a:t>De keizer wil eerst afwachten om te kijken wat er gebeurt. Misschien zijn de Britten alleen maar aan het dreigen en durven ze geen oorlog te beginnen. Het Chinese leger is immers enorm groot. </a:t>
            </a:r>
          </a:p>
          <a:p>
            <a:pPr marL="0" indent="0">
              <a:buNone/>
            </a:pPr>
            <a:r>
              <a:rPr lang="nl-NL" sz="1400" dirty="0"/>
              <a:t>De Britten weten echter met hun superieure vloot en kanonnen de Chinese vloot snel te vernietigen en trekken naar het noorden. Ze laten enkele schepen achter om de haven van Kanton te blokkeren en weten andere haven in het noorden in te nemen. Langs de kust blokkeren ze enkele havens en trekken helemaal naar het noorden tot aan </a:t>
            </a:r>
            <a:r>
              <a:rPr lang="nl-NL" sz="1400" b="1" dirty="0"/>
              <a:t>Tianjin</a:t>
            </a:r>
            <a:r>
              <a:rPr lang="nl-NL" sz="1400" dirty="0"/>
              <a:t> – de haven voor de kust van </a:t>
            </a:r>
            <a:r>
              <a:rPr lang="nl-NL" sz="1400" b="1" dirty="0"/>
              <a:t>Peking</a:t>
            </a:r>
            <a:r>
              <a:rPr lang="nl-NL" sz="1400" dirty="0"/>
              <a:t>. </a:t>
            </a:r>
          </a:p>
          <a:p>
            <a:pPr marL="0" indent="0">
              <a:buNone/>
            </a:pPr>
            <a:r>
              <a:rPr lang="nl-NL" sz="1400" dirty="0"/>
              <a:t>De Britten weten ook enkele </a:t>
            </a:r>
            <a:r>
              <a:rPr lang="nl-NL" sz="1400" dirty="0" err="1"/>
              <a:t>opslagdepots</a:t>
            </a:r>
            <a:r>
              <a:rPr lang="nl-NL" sz="1400" dirty="0"/>
              <a:t> met zilver te veroveren, waardoor het voor de </a:t>
            </a:r>
            <a:r>
              <a:rPr lang="nl-NL" sz="1400" dirty="0" err="1"/>
              <a:t>Qing</a:t>
            </a:r>
            <a:r>
              <a:rPr lang="nl-NL" sz="1400" dirty="0"/>
              <a:t>-regering moeilijk is de soldaten te betalen. </a:t>
            </a:r>
          </a:p>
        </p:txBody>
      </p:sp>
      <p:sp>
        <p:nvSpPr>
          <p:cNvPr id="10" name="Ovaal 9">
            <a:extLst>
              <a:ext uri="{FF2B5EF4-FFF2-40B4-BE49-F238E27FC236}">
                <a16:creationId xmlns:a16="http://schemas.microsoft.com/office/drawing/2014/main" id="{F32BBC5B-7B3E-4399-981E-4480136726D2}"/>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kstvak 10">
            <a:extLst>
              <a:ext uri="{FF2B5EF4-FFF2-40B4-BE49-F238E27FC236}">
                <a16:creationId xmlns:a16="http://schemas.microsoft.com/office/drawing/2014/main" id="{9B8C1414-E089-45AC-B52E-22CAE3D2F21B}"/>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2" name="Tekstvak 11">
            <a:hlinkClick r:id="rId3" action="ppaction://hlinksldjump"/>
            <a:extLst>
              <a:ext uri="{FF2B5EF4-FFF2-40B4-BE49-F238E27FC236}">
                <a16:creationId xmlns:a16="http://schemas.microsoft.com/office/drawing/2014/main" id="{8FC50BA5-3B20-4347-8E18-41B23A17AADB}"/>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1947827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FE3609FB-27A9-42CB-82DB-FC7006A86B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Advies 7 - 1841</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488557"/>
            <a:ext cx="4593021" cy="4369442"/>
          </a:xfrm>
        </p:spPr>
        <p:txBody>
          <a:bodyPr anchor="ctr">
            <a:normAutofit/>
          </a:bodyPr>
          <a:lstStyle/>
          <a:p>
            <a:pPr marL="0" indent="0">
              <a:buNone/>
            </a:pPr>
            <a:r>
              <a:rPr lang="nl-NL" sz="1400" dirty="0"/>
              <a:t>Met de Britse vloot voor de kust van Tianjin vlak bij Peking gaat de lokale gouverneur </a:t>
            </a:r>
            <a:r>
              <a:rPr lang="nl-NL" sz="1400" dirty="0" err="1"/>
              <a:t>Qishan</a:t>
            </a:r>
            <a:r>
              <a:rPr lang="nl-NL" sz="1400" dirty="0"/>
              <a:t> </a:t>
            </a:r>
            <a:r>
              <a:rPr lang="nl-NL" sz="1400" b="1" dirty="0"/>
              <a:t>onderhandelen</a:t>
            </a:r>
            <a:r>
              <a:rPr lang="nl-NL" sz="1400" dirty="0"/>
              <a:t> met de Britten. Hij krijgt het voor elkaar dat de Britten zich terug naar Kanton. Na verder onderhandelen komt hij met de Britten tot een overeenstemming: </a:t>
            </a:r>
          </a:p>
          <a:p>
            <a:pPr marL="0" indent="0">
              <a:buNone/>
            </a:pPr>
            <a:r>
              <a:rPr lang="nl-NL" sz="1400" dirty="0"/>
              <a:t>De Britten zouden stoppen met vechten, als ze het eiland Hong Kong – voor de kust bij Kanton – en 6 miljoen dollar aan schadevergoeding zouden krijgen.</a:t>
            </a:r>
          </a:p>
          <a:p>
            <a:pPr marL="0" indent="0">
              <a:buNone/>
            </a:pPr>
            <a:r>
              <a:rPr lang="nl-NL" sz="1400" dirty="0" err="1"/>
              <a:t>Qishan</a:t>
            </a:r>
            <a:r>
              <a:rPr lang="nl-NL" sz="1400" dirty="0"/>
              <a:t> brengt zijn voorstel bij de keizer. </a:t>
            </a:r>
          </a:p>
          <a:p>
            <a:pPr marL="0" indent="0">
              <a:buNone/>
            </a:pPr>
            <a:r>
              <a:rPr lang="nl-NL" sz="1600" b="1" dirty="0"/>
              <a:t>Wat adviseer je de keizer om met het verzoek te doen?</a:t>
            </a:r>
            <a:endParaRPr lang="en-US" sz="1600" b="1" dirty="0"/>
          </a:p>
        </p:txBody>
      </p:sp>
      <p:sp>
        <p:nvSpPr>
          <p:cNvPr id="11" name="Tekstvak 10">
            <a:hlinkClick r:id="rId3" action="ppaction://hlinksldjump"/>
            <a:extLst>
              <a:ext uri="{FF2B5EF4-FFF2-40B4-BE49-F238E27FC236}">
                <a16:creationId xmlns:a16="http://schemas.microsoft.com/office/drawing/2014/main" id="{395B03F2-122A-4C1D-BAB3-711200056EFA}"/>
              </a:ext>
            </a:extLst>
          </p:cNvPr>
          <p:cNvSpPr txBox="1"/>
          <p:nvPr/>
        </p:nvSpPr>
        <p:spPr>
          <a:xfrm>
            <a:off x="8269449" y="5157295"/>
            <a:ext cx="3629117" cy="1477328"/>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B. </a:t>
            </a:r>
            <a:r>
              <a:rPr lang="nl-NL" dirty="0"/>
              <a:t>Je adviseert de keizer om het voorstel aan te nemen. Zo blijft de </a:t>
            </a:r>
            <a:r>
              <a:rPr lang="nl-NL" dirty="0" err="1"/>
              <a:t>shade</a:t>
            </a:r>
            <a:r>
              <a:rPr lang="nl-NL" dirty="0"/>
              <a:t> beperkt en de Britten zaten toch al in Kanton, nu krijgen ze een extra stukje grond voor de kust. </a:t>
            </a:r>
            <a:endParaRPr lang="en-US" dirty="0"/>
          </a:p>
        </p:txBody>
      </p:sp>
      <p:sp>
        <p:nvSpPr>
          <p:cNvPr id="12" name="Tekstvak 11">
            <a:hlinkClick r:id="rId4" action="ppaction://hlinksldjump"/>
            <a:extLst>
              <a:ext uri="{FF2B5EF4-FFF2-40B4-BE49-F238E27FC236}">
                <a16:creationId xmlns:a16="http://schemas.microsoft.com/office/drawing/2014/main" id="{B9CAE97D-EFC0-4315-8A58-FE3C380CB128}"/>
              </a:ext>
            </a:extLst>
          </p:cNvPr>
          <p:cNvSpPr txBox="1"/>
          <p:nvPr/>
        </p:nvSpPr>
        <p:spPr>
          <a:xfrm>
            <a:off x="8269449" y="3384813"/>
            <a:ext cx="3622089"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A. </a:t>
            </a:r>
            <a:r>
              <a:rPr lang="nl-NL" dirty="0"/>
              <a:t>Je verwerpt het verzoek. Zonder toestemming van de keizer namens hem onderhandelen is verraad en staat de doodstraf op. Daarnaast is de oorlog nog niet verloren!</a:t>
            </a:r>
          </a:p>
        </p:txBody>
      </p:sp>
    </p:spTree>
    <p:extLst>
      <p:ext uri="{BB962C8B-B14F-4D97-AF65-F5344CB8AC3E}">
        <p14:creationId xmlns:p14="http://schemas.microsoft.com/office/powerpoint/2010/main" val="3977507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FF14C1E2-E01C-4F2D-AB84-A80A55F982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773"/>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3482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7</a:t>
            </a:r>
            <a:endParaRPr lang="en-US" sz="3600" dirty="0"/>
          </a:p>
        </p:txBody>
      </p:sp>
      <p:cxnSp>
        <p:nvCxnSpPr>
          <p:cNvPr id="34821" name="Straight Connector 13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071869"/>
            <a:ext cx="4593021" cy="3965544"/>
          </a:xfrm>
        </p:spPr>
        <p:txBody>
          <a:bodyPr anchor="ctr">
            <a:normAutofit/>
          </a:bodyPr>
          <a:lstStyle/>
          <a:p>
            <a:pPr marL="0" indent="0">
              <a:buNone/>
            </a:pPr>
            <a:r>
              <a:rPr lang="nl-NL" sz="1400" dirty="0"/>
              <a:t>De keizer volgt je advies op.</a:t>
            </a:r>
          </a:p>
          <a:p>
            <a:pPr marL="0" indent="0">
              <a:buNone/>
            </a:pPr>
            <a:r>
              <a:rPr lang="nl-NL" sz="1400" dirty="0"/>
              <a:t>Als de keizer toelaat als anderen zonder zijn toestemming voor hem onderhandelen, is hij al zijn machtsbasis kwijt. De keizer verwerpt de voorwaarden en probeert de oorlog nog te winnen. </a:t>
            </a:r>
            <a:r>
              <a:rPr lang="nl-NL" sz="1400" dirty="0" err="1"/>
              <a:t>Qishan</a:t>
            </a:r>
            <a:r>
              <a:rPr lang="nl-NL" sz="1400" dirty="0"/>
              <a:t> krijgt de doodstraf. </a:t>
            </a:r>
          </a:p>
          <a:p>
            <a:pPr marL="0" indent="0">
              <a:buNone/>
            </a:pPr>
            <a:r>
              <a:rPr lang="nl-NL" sz="1400" dirty="0"/>
              <a:t>Aan Britse zijde was de minister ook niet blij met de onderhandelingen en ontslaat zijn afgevaardigde. De nieuwe man hervat de oorlog meteen en laat veel meer troepen uit India overkomen. </a:t>
            </a:r>
          </a:p>
        </p:txBody>
      </p:sp>
      <p:sp>
        <p:nvSpPr>
          <p:cNvPr id="18" name="Ovaal 17">
            <a:extLst>
              <a:ext uri="{FF2B5EF4-FFF2-40B4-BE49-F238E27FC236}">
                <a16:creationId xmlns:a16="http://schemas.microsoft.com/office/drawing/2014/main" id="{A5B953AF-F7F0-4675-97E2-23529DD89A10}"/>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kstvak 18">
            <a:extLst>
              <a:ext uri="{FF2B5EF4-FFF2-40B4-BE49-F238E27FC236}">
                <a16:creationId xmlns:a16="http://schemas.microsoft.com/office/drawing/2014/main" id="{1D7FD799-4BC2-4063-8FD1-E5DC2C8CCF91}"/>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0</a:t>
            </a:r>
            <a:endParaRPr lang="en-US" sz="2000" b="1" dirty="0"/>
          </a:p>
        </p:txBody>
      </p:sp>
      <p:sp>
        <p:nvSpPr>
          <p:cNvPr id="20" name="Tekstvak 19">
            <a:hlinkClick r:id="rId3" action="ppaction://hlinksldjump"/>
            <a:extLst>
              <a:ext uri="{FF2B5EF4-FFF2-40B4-BE49-F238E27FC236}">
                <a16:creationId xmlns:a16="http://schemas.microsoft.com/office/drawing/2014/main" id="{9D3A2588-BD65-4251-A531-43E37E3D89BA}"/>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1213843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Confucianisme">
            <a:extLst>
              <a:ext uri="{FF2B5EF4-FFF2-40B4-BE49-F238E27FC236}">
                <a16:creationId xmlns:a16="http://schemas.microsoft.com/office/drawing/2014/main" id="{1706E5C6-1855-4F31-95CA-6AFE26B407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6CAD7DF3-9454-4AA5-909A-315562CCE9E5}"/>
              </a:ext>
            </a:extLst>
          </p:cNvPr>
          <p:cNvSpPr>
            <a:spLocks noGrp="1"/>
          </p:cNvSpPr>
          <p:nvPr>
            <p:ph type="title"/>
          </p:nvPr>
        </p:nvSpPr>
        <p:spPr>
          <a:xfrm>
            <a:off x="652692" y="1018376"/>
            <a:ext cx="4204137" cy="1342754"/>
          </a:xfrm>
        </p:spPr>
        <p:txBody>
          <a:bodyPr>
            <a:normAutofit/>
          </a:bodyPr>
          <a:lstStyle/>
          <a:p>
            <a:pPr algn="ctr"/>
            <a:r>
              <a:rPr lang="nl-NL" sz="3600" b="1" dirty="0"/>
              <a:t>Dynastieke cyclus</a:t>
            </a:r>
            <a:endParaRPr lang="en-US" sz="3600" b="1" dirty="0"/>
          </a:p>
        </p:txBody>
      </p:sp>
      <p:cxnSp>
        <p:nvCxnSpPr>
          <p:cNvPr id="139" name="Straight Connector 13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4FECF5D0-EAF9-4ADF-82BB-3B196C05F214}"/>
              </a:ext>
            </a:extLst>
          </p:cNvPr>
          <p:cNvSpPr>
            <a:spLocks noGrp="1"/>
          </p:cNvSpPr>
          <p:nvPr>
            <p:ph idx="1"/>
          </p:nvPr>
        </p:nvSpPr>
        <p:spPr>
          <a:xfrm>
            <a:off x="652692" y="2920561"/>
            <a:ext cx="4593021" cy="2623712"/>
          </a:xfrm>
        </p:spPr>
        <p:txBody>
          <a:bodyPr anchor="ctr">
            <a:noAutofit/>
          </a:bodyPr>
          <a:lstStyle/>
          <a:p>
            <a:pPr marL="0" indent="0" algn="just">
              <a:buNone/>
            </a:pPr>
            <a:r>
              <a:rPr lang="nl-NL" sz="1500" dirty="0"/>
              <a:t>Volgens Confucius en zijn volgelingen was er een </a:t>
            </a:r>
            <a:r>
              <a:rPr lang="nl-NL" sz="1500" b="1" dirty="0"/>
              <a:t>dynastieke cyclus van opkomst en verval</a:t>
            </a:r>
            <a:r>
              <a:rPr lang="nl-NL" sz="1500" dirty="0"/>
              <a:t>. </a:t>
            </a:r>
          </a:p>
          <a:p>
            <a:pPr marL="0" indent="0" algn="just">
              <a:buNone/>
            </a:pPr>
            <a:r>
              <a:rPr lang="nl-NL" sz="1500" dirty="0"/>
              <a:t>De nieuwe dynastie bracht vrede, bouwde of herstelde de infrastructuur, gaf land aan de boeren en beschermde het volk. </a:t>
            </a:r>
          </a:p>
          <a:p>
            <a:pPr marL="0" indent="0" algn="just">
              <a:buNone/>
            </a:pPr>
            <a:r>
              <a:rPr lang="nl-NL" sz="1500" dirty="0"/>
              <a:t>Volgens de cyclus zal de dynastie na een tijd de </a:t>
            </a:r>
            <a:r>
              <a:rPr lang="nl-NL" sz="1500" b="1" dirty="0"/>
              <a:t>belastingen</a:t>
            </a:r>
            <a:r>
              <a:rPr lang="nl-NL" sz="1500" dirty="0"/>
              <a:t> teveel verhogen, zal </a:t>
            </a:r>
            <a:r>
              <a:rPr lang="nl-NL" sz="1500" b="1" dirty="0"/>
              <a:t>corruptie</a:t>
            </a:r>
            <a:r>
              <a:rPr lang="nl-NL" sz="1500" dirty="0"/>
              <a:t> toenemen, de dynastie de mensen </a:t>
            </a:r>
            <a:r>
              <a:rPr lang="nl-NL" sz="1500" b="1" dirty="0"/>
              <a:t>minder beschermen</a:t>
            </a:r>
            <a:r>
              <a:rPr lang="nl-NL" sz="1500" dirty="0"/>
              <a:t>, ze oneerlijk behandelen en de infrastructuur laten vervallen. </a:t>
            </a:r>
          </a:p>
          <a:p>
            <a:pPr marL="0" indent="0" algn="just">
              <a:buNone/>
            </a:pPr>
            <a:r>
              <a:rPr lang="nl-NL" sz="1500" dirty="0"/>
              <a:t>Hierdoor verliest de nieuwe dynastie op den duur zijn Hemels Mandaat weer. De eerste tekenen hiervan waren  natuurrampen als </a:t>
            </a:r>
            <a:r>
              <a:rPr lang="nl-NL" sz="1500" b="1" dirty="0"/>
              <a:t>overstromingen</a:t>
            </a:r>
            <a:r>
              <a:rPr lang="nl-NL" sz="1500" dirty="0"/>
              <a:t>, aardbevingen en dergelijke. Als gevolg hiervan kwam de bevolking in </a:t>
            </a:r>
            <a:r>
              <a:rPr lang="nl-NL" sz="1500" b="1" dirty="0"/>
              <a:t>opstand</a:t>
            </a:r>
            <a:r>
              <a:rPr lang="nl-NL" sz="1500" dirty="0"/>
              <a:t>, vielen </a:t>
            </a:r>
            <a:r>
              <a:rPr lang="nl-NL" sz="1500" b="1" dirty="0"/>
              <a:t>buitenlanders</a:t>
            </a:r>
            <a:r>
              <a:rPr lang="nl-NL" sz="1500" dirty="0"/>
              <a:t> het rijk binnen en verviel het binnenland aan </a:t>
            </a:r>
            <a:r>
              <a:rPr lang="nl-NL" sz="1500" b="1" dirty="0"/>
              <a:t>banditisme</a:t>
            </a:r>
            <a:r>
              <a:rPr lang="nl-NL" sz="1500" dirty="0"/>
              <a:t>. </a:t>
            </a:r>
          </a:p>
          <a:p>
            <a:pPr marL="0" indent="0" algn="just">
              <a:buNone/>
            </a:pPr>
            <a:r>
              <a:rPr lang="nl-NL" sz="1500" dirty="0"/>
              <a:t>Uit één van deze groepen zou weer een </a:t>
            </a:r>
            <a:r>
              <a:rPr lang="nl-NL" sz="1500" b="1" dirty="0"/>
              <a:t>nieuwe dynastie</a:t>
            </a:r>
            <a:r>
              <a:rPr lang="nl-NL" sz="1500" dirty="0"/>
              <a:t> opstaan, die het Hemels Mandaat zou ontvangen.</a:t>
            </a:r>
            <a:endParaRPr lang="en-US" sz="1500" dirty="0"/>
          </a:p>
        </p:txBody>
      </p:sp>
      <p:sp>
        <p:nvSpPr>
          <p:cNvPr id="10" name="Tekstvak 9">
            <a:hlinkClick r:id="rId3" action="ppaction://hlinksldjump"/>
            <a:extLst>
              <a:ext uri="{FF2B5EF4-FFF2-40B4-BE49-F238E27FC236}">
                <a16:creationId xmlns:a16="http://schemas.microsoft.com/office/drawing/2014/main" id="{B487B88A-47B7-4A67-8BBA-33A25B460B67}"/>
              </a:ext>
            </a:extLst>
          </p:cNvPr>
          <p:cNvSpPr txBox="1"/>
          <p:nvPr/>
        </p:nvSpPr>
        <p:spPr>
          <a:xfrm>
            <a:off x="4885502" y="6099515"/>
            <a:ext cx="1650522" cy="338554"/>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Lees verder</a:t>
            </a:r>
            <a:endParaRPr lang="en-US" sz="1600" dirty="0"/>
          </a:p>
        </p:txBody>
      </p:sp>
    </p:spTree>
    <p:extLst>
      <p:ext uri="{BB962C8B-B14F-4D97-AF65-F5344CB8AC3E}">
        <p14:creationId xmlns:p14="http://schemas.microsoft.com/office/powerpoint/2010/main" val="1632929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5B1353A-1DE0-4FE8-AFF5-21972D3B5F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773"/>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3174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7</a:t>
            </a:r>
            <a:endParaRPr lang="en-US" sz="3600" dirty="0"/>
          </a:p>
        </p:txBody>
      </p:sp>
      <p:cxnSp>
        <p:nvCxnSpPr>
          <p:cNvPr id="31749"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083443"/>
            <a:ext cx="4593021" cy="3953969"/>
          </a:xfrm>
        </p:spPr>
        <p:txBody>
          <a:bodyPr anchor="ctr">
            <a:normAutofit/>
          </a:bodyPr>
          <a:lstStyle/>
          <a:p>
            <a:pPr marL="0" indent="0">
              <a:buNone/>
            </a:pPr>
            <a:r>
              <a:rPr lang="nl-NL" sz="1400" dirty="0"/>
              <a:t>De keizer volgt je advies </a:t>
            </a:r>
            <a:r>
              <a:rPr lang="nl-NL" sz="1400" b="1" dirty="0"/>
              <a:t>NIET</a:t>
            </a:r>
            <a:r>
              <a:rPr lang="nl-NL" sz="1400" dirty="0"/>
              <a:t> op.</a:t>
            </a:r>
          </a:p>
          <a:p>
            <a:pPr marL="0" indent="0">
              <a:buNone/>
            </a:pPr>
            <a:r>
              <a:rPr lang="nl-NL" sz="1400" dirty="0"/>
              <a:t>Als de keizer toelaat als anderen zonder zijn toestemming voor hem onderhandelen, is hij al zijn machtsbasis kwijt. De keizer verwerpt de voorwaarden en probeert de oorlog nog te winnen. </a:t>
            </a:r>
            <a:r>
              <a:rPr lang="nl-NL" sz="1400" dirty="0" err="1"/>
              <a:t>Qishan</a:t>
            </a:r>
            <a:r>
              <a:rPr lang="nl-NL" sz="1400" dirty="0"/>
              <a:t> krijgt de doodstraf. </a:t>
            </a:r>
          </a:p>
          <a:p>
            <a:pPr marL="0" indent="0">
              <a:buNone/>
            </a:pPr>
            <a:r>
              <a:rPr lang="nl-NL" sz="1400" dirty="0"/>
              <a:t>Aan Britse zijde was de minister ook niet blij met de onderhandelingen en ontslaat zijn afgevaardigde. De nieuwe man hervat de oorlog meteen en laat veel meer troepen uit India overkomen. </a:t>
            </a:r>
          </a:p>
        </p:txBody>
      </p:sp>
      <p:sp>
        <p:nvSpPr>
          <p:cNvPr id="10" name="Ovaal 9">
            <a:extLst>
              <a:ext uri="{FF2B5EF4-FFF2-40B4-BE49-F238E27FC236}">
                <a16:creationId xmlns:a16="http://schemas.microsoft.com/office/drawing/2014/main" id="{1478DDAC-AC91-4B89-B247-0D94C097B187}"/>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kstvak 10">
            <a:extLst>
              <a:ext uri="{FF2B5EF4-FFF2-40B4-BE49-F238E27FC236}">
                <a16:creationId xmlns:a16="http://schemas.microsoft.com/office/drawing/2014/main" id="{2C8DFE9B-3F0B-4AB3-99BF-3204EE6F20F5}"/>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2" name="Tekstvak 11">
            <a:hlinkClick r:id="rId3" action="ppaction://hlinksldjump"/>
            <a:extLst>
              <a:ext uri="{FF2B5EF4-FFF2-40B4-BE49-F238E27FC236}">
                <a16:creationId xmlns:a16="http://schemas.microsoft.com/office/drawing/2014/main" id="{4574E1ED-4B51-4C5B-A1CF-B20B2395FCB2}"/>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1898286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2" name="Picture 4" descr="The first opium war: the corruption, mistakes and misfortunes at the root  of Sino-British conflict | South China Morning Post">
            <a:extLst>
              <a:ext uri="{FF2B5EF4-FFF2-40B4-BE49-F238E27FC236}">
                <a16:creationId xmlns:a16="http://schemas.microsoft.com/office/drawing/2014/main" id="{3F08B65C-D972-45B7-A200-0F78CD3499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Advies 8 - 1842</a:t>
            </a:r>
            <a:endParaRPr lang="en-US" sz="3600" dirty="0"/>
          </a:p>
        </p:txBody>
      </p:sp>
      <p:cxnSp>
        <p:nvCxnSpPr>
          <p:cNvPr id="139" name="Straight Connector 13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893671"/>
            <a:ext cx="4593021" cy="3763493"/>
          </a:xfrm>
        </p:spPr>
        <p:txBody>
          <a:bodyPr anchor="ctr">
            <a:normAutofit/>
          </a:bodyPr>
          <a:lstStyle/>
          <a:p>
            <a:pPr marL="0" indent="0">
              <a:buNone/>
            </a:pPr>
            <a:r>
              <a:rPr lang="nl-NL" sz="1400" dirty="0"/>
              <a:t>Met de verse Britse troepen en schepen weten de Britten in no time de forten aan de </a:t>
            </a:r>
            <a:r>
              <a:rPr lang="nl-NL" sz="1400" b="1" dirty="0"/>
              <a:t>Parelrivier</a:t>
            </a:r>
            <a:r>
              <a:rPr lang="nl-NL" sz="1400" dirty="0"/>
              <a:t> in te nemen en kort daarna de stad Kanton. Door controle over de rivier zit de rest van de Chinese vloot stroomopwaarts opgesloten.</a:t>
            </a:r>
          </a:p>
          <a:p>
            <a:pPr marL="0" indent="0">
              <a:buNone/>
            </a:pPr>
            <a:r>
              <a:rPr lang="nl-NL" sz="1400" dirty="0"/>
              <a:t>De Britse vloot trekt vervolgens langs de kust omhoog tot aan de monding van de </a:t>
            </a:r>
            <a:r>
              <a:rPr lang="nl-NL" sz="1400" b="1" dirty="0" err="1"/>
              <a:t>Yangtse</a:t>
            </a:r>
            <a:r>
              <a:rPr lang="nl-NL" sz="1400" b="1" dirty="0"/>
              <a:t>-rivier</a:t>
            </a:r>
            <a:r>
              <a:rPr lang="nl-NL" sz="1400" dirty="0"/>
              <a:t> –de grote rivier die door midden China loopt. Ze blokkeren de rivier en nemen de stad </a:t>
            </a:r>
            <a:r>
              <a:rPr lang="nl-NL" sz="1400" b="1" dirty="0"/>
              <a:t>Nanjing</a:t>
            </a:r>
            <a:r>
              <a:rPr lang="nl-NL" sz="1400" dirty="0"/>
              <a:t> – de oude hoofdstad van het keizerrijk - in. De Chinese vloot zit vast, andere havens zijn geblokkeerd en de economie is verder lamgelegd door de overname van de </a:t>
            </a:r>
            <a:r>
              <a:rPr lang="nl-NL" sz="1400" dirty="0" err="1"/>
              <a:t>Yangtse</a:t>
            </a:r>
            <a:r>
              <a:rPr lang="nl-NL" sz="1400" dirty="0"/>
              <a:t> en Nanjing.  </a:t>
            </a:r>
          </a:p>
          <a:p>
            <a:pPr marL="0" indent="0">
              <a:buNone/>
            </a:pPr>
            <a:r>
              <a:rPr lang="nl-NL" sz="1600" b="1" dirty="0"/>
              <a:t>Wat adviseer je de keizer om te doen?</a:t>
            </a:r>
            <a:endParaRPr lang="en-US" sz="1600" b="1" dirty="0"/>
          </a:p>
        </p:txBody>
      </p:sp>
      <p:sp>
        <p:nvSpPr>
          <p:cNvPr id="21" name="Tekstvak 20">
            <a:hlinkClick r:id="rId3" action="ppaction://hlinksldjump"/>
            <a:extLst>
              <a:ext uri="{FF2B5EF4-FFF2-40B4-BE49-F238E27FC236}">
                <a16:creationId xmlns:a16="http://schemas.microsoft.com/office/drawing/2014/main" id="{B545D91B-5A36-4D06-A3B4-964A69926996}"/>
              </a:ext>
            </a:extLst>
          </p:cNvPr>
          <p:cNvSpPr txBox="1"/>
          <p:nvPr/>
        </p:nvSpPr>
        <p:spPr>
          <a:xfrm>
            <a:off x="8269449" y="2743678"/>
            <a:ext cx="3629117" cy="1754326"/>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B. </a:t>
            </a:r>
            <a:r>
              <a:rPr lang="nl-NL" dirty="0"/>
              <a:t>Je adviseert de keizer om te onderhandelen voor vrede. Het is duidelijk dat het Chinese leger geen partij is voor het goed georganiseerde en uitgeruste Britse leger en vloot. </a:t>
            </a:r>
            <a:endParaRPr lang="en-US" dirty="0"/>
          </a:p>
        </p:txBody>
      </p:sp>
      <p:sp>
        <p:nvSpPr>
          <p:cNvPr id="22" name="Tekstvak 21">
            <a:hlinkClick r:id="rId4" action="ppaction://hlinksldjump"/>
            <a:extLst>
              <a:ext uri="{FF2B5EF4-FFF2-40B4-BE49-F238E27FC236}">
                <a16:creationId xmlns:a16="http://schemas.microsoft.com/office/drawing/2014/main" id="{9601B5BA-29BF-4C4F-B9FA-E5272E533F34}"/>
              </a:ext>
            </a:extLst>
          </p:cNvPr>
          <p:cNvSpPr txBox="1"/>
          <p:nvPr/>
        </p:nvSpPr>
        <p:spPr>
          <a:xfrm>
            <a:off x="8276477" y="882669"/>
            <a:ext cx="3622089"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A. </a:t>
            </a:r>
            <a:r>
              <a:rPr lang="nl-NL" dirty="0"/>
              <a:t>Je adviseert de keizer om door te vechten. Troepen uit alle andere delen van China op te trommelen en een hernieuwd offensief te beginnen.</a:t>
            </a:r>
          </a:p>
        </p:txBody>
      </p:sp>
    </p:spTree>
    <p:extLst>
      <p:ext uri="{BB962C8B-B14F-4D97-AF65-F5344CB8AC3E}">
        <p14:creationId xmlns:p14="http://schemas.microsoft.com/office/powerpoint/2010/main" val="2769458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2" descr="First Opium War - Historic UK">
            <a:extLst>
              <a:ext uri="{FF2B5EF4-FFF2-40B4-BE49-F238E27FC236}">
                <a16:creationId xmlns:a16="http://schemas.microsoft.com/office/drawing/2014/main" id="{10F6F3F5-8569-471A-80D8-DC050D861B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788" r="25620" b="-31"/>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8 </a:t>
            </a:r>
            <a:endParaRPr lang="en-US" sz="3600" dirty="0"/>
          </a:p>
        </p:txBody>
      </p:sp>
      <p:cxnSp>
        <p:nvCxnSpPr>
          <p:cNvPr id="137" name="Straight Connector 13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882097"/>
            <a:ext cx="4593021" cy="3155316"/>
          </a:xfrm>
        </p:spPr>
        <p:txBody>
          <a:bodyPr anchor="ctr">
            <a:noAutofit/>
          </a:bodyPr>
          <a:lstStyle/>
          <a:p>
            <a:pPr marL="0" indent="0">
              <a:buNone/>
            </a:pPr>
            <a:r>
              <a:rPr lang="nl-NL" sz="1400" dirty="0"/>
              <a:t>De keizer volgt je advies </a:t>
            </a:r>
            <a:r>
              <a:rPr lang="nl-NL" sz="1400" b="1" dirty="0"/>
              <a:t>NIET</a:t>
            </a:r>
            <a:r>
              <a:rPr lang="nl-NL" sz="1400" dirty="0"/>
              <a:t> op.</a:t>
            </a:r>
          </a:p>
          <a:p>
            <a:pPr marL="0" indent="0">
              <a:buNone/>
            </a:pPr>
            <a:r>
              <a:rPr lang="nl-NL" sz="1400" dirty="0"/>
              <a:t>De keizer heeft te weinig geld om nieuwe legers op te roepen. Als hij dat wel doet is de kans te groot dat ze gaan muiten. De keizer stuurt hoge ambtenaren om in Nanjing te onderhandelen over vrede. </a:t>
            </a:r>
          </a:p>
          <a:p>
            <a:pPr marL="0" indent="0">
              <a:buNone/>
            </a:pPr>
            <a:r>
              <a:rPr lang="nl-NL" sz="1400" dirty="0"/>
              <a:t>De uitkomst – de </a:t>
            </a:r>
            <a:r>
              <a:rPr lang="nl-NL" sz="1400" b="1" dirty="0"/>
              <a:t>Vrede van Nanjing </a:t>
            </a:r>
            <a:r>
              <a:rPr lang="nl-NL" sz="1400" dirty="0"/>
              <a:t>– is niet gunstig voor China: Er moet 21 miljoen dollar schadevergoeding betaald worden, De Britten krijgen het eiland Hong Kong als kolonie in bezit en mogen naast Kanton ook handelen in drie andere havens, waaronder Shanghai. Ook mogen de Britten daar huizen bezitten en de Britse inwoners in deze steden zullen niet onder het Chinese recht, maar hun eigen Britse recht, vallen. </a:t>
            </a:r>
          </a:p>
        </p:txBody>
      </p:sp>
      <p:sp>
        <p:nvSpPr>
          <p:cNvPr id="12" name="Ovaal 11">
            <a:extLst>
              <a:ext uri="{FF2B5EF4-FFF2-40B4-BE49-F238E27FC236}">
                <a16:creationId xmlns:a16="http://schemas.microsoft.com/office/drawing/2014/main" id="{87153676-4240-4141-B109-DD06C0C44637}"/>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kstvak 12">
            <a:extLst>
              <a:ext uri="{FF2B5EF4-FFF2-40B4-BE49-F238E27FC236}">
                <a16:creationId xmlns:a16="http://schemas.microsoft.com/office/drawing/2014/main" id="{9F8318F8-40CB-46D4-A03E-0FABCF1DDFD9}"/>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4" name="Tekstvak 13">
            <a:hlinkClick r:id="rId3" action="ppaction://hlinksldjump"/>
            <a:extLst>
              <a:ext uri="{FF2B5EF4-FFF2-40B4-BE49-F238E27FC236}">
                <a16:creationId xmlns:a16="http://schemas.microsoft.com/office/drawing/2014/main" id="{1D7761FE-18DA-46CF-9CE9-E4DCB4DB68E8}"/>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3244771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2" descr="First Opium War - Historic UK">
            <a:extLst>
              <a:ext uri="{FF2B5EF4-FFF2-40B4-BE49-F238E27FC236}">
                <a16:creationId xmlns:a16="http://schemas.microsoft.com/office/drawing/2014/main" id="{10F6F3F5-8569-471A-80D8-DC050D861B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51" r="4393" b="-1"/>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8 </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419109"/>
            <a:ext cx="4593021" cy="4016415"/>
          </a:xfrm>
        </p:spPr>
        <p:txBody>
          <a:bodyPr anchor="ctr">
            <a:normAutofit/>
          </a:bodyPr>
          <a:lstStyle/>
          <a:p>
            <a:pPr marL="0" indent="0">
              <a:buNone/>
            </a:pPr>
            <a:r>
              <a:rPr lang="nl-NL" sz="1400" dirty="0"/>
              <a:t>De keizer volgt je advies op.</a:t>
            </a:r>
          </a:p>
          <a:p>
            <a:pPr marL="0" indent="0">
              <a:buNone/>
            </a:pPr>
            <a:r>
              <a:rPr lang="nl-NL" sz="1400" dirty="0"/>
              <a:t>De keizer heeft te weinig geld om nieuwe legers op te roepen. Als hij dat wel doet is de kans te groot dat ze gaan muiten. De keizer stuurt hoge ambtenaren om in Nanjing te onderhandelen over vrede. </a:t>
            </a:r>
          </a:p>
          <a:p>
            <a:pPr marL="0" indent="0">
              <a:buNone/>
            </a:pPr>
            <a:r>
              <a:rPr lang="nl-NL" sz="1400" dirty="0"/>
              <a:t>De uitkomst – de </a:t>
            </a:r>
            <a:r>
              <a:rPr lang="nl-NL" sz="1400" b="1" dirty="0"/>
              <a:t>Vrede van Nanjing </a:t>
            </a:r>
            <a:r>
              <a:rPr lang="nl-NL" sz="1400" dirty="0"/>
              <a:t>– is niet gunstig voor China: Er moet 21 miljoen dollar schadevergoeding betaald worden, De Britten krijgen het eiland Hong Kong als kolonie in bezit en mogen naast Kanton ook handelen in drie andere havens, waaronder Shanghai. Ook mogen de Britten daar huizen bezitten en de Britse inwoners in deze steden zullen niet onder het Chinese recht, maar hun eigen Britse recht, vallen. </a:t>
            </a:r>
          </a:p>
        </p:txBody>
      </p:sp>
      <p:sp>
        <p:nvSpPr>
          <p:cNvPr id="9" name="Ovaal 8">
            <a:extLst>
              <a:ext uri="{FF2B5EF4-FFF2-40B4-BE49-F238E27FC236}">
                <a16:creationId xmlns:a16="http://schemas.microsoft.com/office/drawing/2014/main" id="{E208F39D-A04F-4981-B523-A8EF478629A9}"/>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kstvak 9">
            <a:extLst>
              <a:ext uri="{FF2B5EF4-FFF2-40B4-BE49-F238E27FC236}">
                <a16:creationId xmlns:a16="http://schemas.microsoft.com/office/drawing/2014/main" id="{46F44F64-C560-407D-92AB-AFC361ECA7A2}"/>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20</a:t>
            </a:r>
            <a:endParaRPr lang="en-US" sz="2000" b="1" dirty="0"/>
          </a:p>
        </p:txBody>
      </p:sp>
      <p:sp>
        <p:nvSpPr>
          <p:cNvPr id="11" name="Tekstvak 10">
            <a:hlinkClick r:id="rId3" action="ppaction://hlinksldjump"/>
            <a:extLst>
              <a:ext uri="{FF2B5EF4-FFF2-40B4-BE49-F238E27FC236}">
                <a16:creationId xmlns:a16="http://schemas.microsoft.com/office/drawing/2014/main" id="{D92BCFB3-44C0-42FC-B669-7DB52A7DE0AA}"/>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505580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F752A3F-5FB2-460A-AA3D-DEC27C7BC8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8" t="7361" r="48997" b="13729"/>
          <a:stretch/>
        </p:blipFill>
        <p:spPr bwMode="auto">
          <a:xfrm>
            <a:off x="0" y="-31831"/>
            <a:ext cx="12192000" cy="6889831"/>
          </a:xfrm>
          <a:prstGeom prst="rect">
            <a:avLst/>
          </a:prstGeom>
          <a:noFill/>
          <a:extLst>
            <a:ext uri="{909E8E84-426E-40DD-AFC4-6F175D3DCCD1}">
              <a14:hiddenFill xmlns:a14="http://schemas.microsoft.com/office/drawing/2010/main">
                <a:solidFill>
                  <a:srgbClr val="FFFFFF"/>
                </a:solidFill>
              </a14:hiddenFill>
            </a:ext>
          </a:extLst>
        </p:spPr>
      </p:pic>
      <p:sp>
        <p:nvSpPr>
          <p:cNvPr id="4813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Advies 9 - 1851</a:t>
            </a:r>
            <a:endParaRPr lang="en-US" sz="3600" dirty="0"/>
          </a:p>
        </p:txBody>
      </p:sp>
      <p:cxnSp>
        <p:nvCxnSpPr>
          <p:cNvPr id="48133" name="Straight Connector 13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835797"/>
            <a:ext cx="4593021" cy="4178460"/>
          </a:xfrm>
        </p:spPr>
        <p:txBody>
          <a:bodyPr anchor="ctr">
            <a:normAutofit/>
          </a:bodyPr>
          <a:lstStyle/>
          <a:p>
            <a:pPr marL="0" indent="0">
              <a:buNone/>
            </a:pPr>
            <a:r>
              <a:rPr lang="nl-NL" sz="1400" dirty="0"/>
              <a:t>In de jaren na de ondertekening van het </a:t>
            </a:r>
            <a:r>
              <a:rPr lang="nl-NL" sz="1400" b="1" dirty="0"/>
              <a:t>Verdrag van Nanjing </a:t>
            </a:r>
            <a:r>
              <a:rPr lang="nl-NL" sz="1400" dirty="0"/>
              <a:t>is er veel onrust onder de Chinese bevolking. Naast de onvrede over het verdrag zijn er veel hongersnoden. De bevolking van China is in de laatste honderd jaar verdrievoudigd. De boeren hadden hierdoor veelal te weinig grond om rond te komen en verpauperde. </a:t>
            </a:r>
          </a:p>
          <a:p>
            <a:pPr marL="0" indent="0">
              <a:buNone/>
            </a:pPr>
            <a:r>
              <a:rPr lang="nl-NL" sz="1400" dirty="0"/>
              <a:t>Je zag in verschillende streken steeds vaker groepen werkloze en verhongerde boeren in opstand komen. Vooral in de vruchtbare landbouwprovincies was de onrust groot. </a:t>
            </a:r>
          </a:p>
          <a:p>
            <a:pPr marL="0" indent="0">
              <a:buNone/>
            </a:pPr>
            <a:r>
              <a:rPr lang="nl-NL" sz="1400" dirty="0"/>
              <a:t>Als in 1851 de </a:t>
            </a:r>
            <a:r>
              <a:rPr lang="nl-NL" sz="1400" b="1" dirty="0"/>
              <a:t>Gele Rivier </a:t>
            </a:r>
            <a:r>
              <a:rPr lang="nl-NL" sz="1400" dirty="0"/>
              <a:t>buiten zijn oevers treed en grote delen van het omliggende landbouwgrond verwoest is, komen de boeren in die regio in opstand. Het staat bekend als de </a:t>
            </a:r>
            <a:r>
              <a:rPr lang="nl-NL" sz="1400" b="1" dirty="0" err="1"/>
              <a:t>Nian</a:t>
            </a:r>
            <a:r>
              <a:rPr lang="nl-NL" sz="1400" b="1" dirty="0"/>
              <a:t> Opstand</a:t>
            </a:r>
            <a:r>
              <a:rPr lang="nl-NL" sz="1400" dirty="0"/>
              <a:t>. </a:t>
            </a:r>
          </a:p>
          <a:p>
            <a:pPr marL="0" indent="0">
              <a:buNone/>
            </a:pPr>
            <a:r>
              <a:rPr lang="nl-NL" sz="1600" b="1" dirty="0"/>
              <a:t>Wat adviseer je de keizer om hieraan te doen?</a:t>
            </a:r>
            <a:endParaRPr lang="en-US" sz="1600" b="1" dirty="0"/>
          </a:p>
        </p:txBody>
      </p:sp>
      <p:sp>
        <p:nvSpPr>
          <p:cNvPr id="12" name="Tekstvak 11">
            <a:hlinkClick r:id="rId3" action="ppaction://hlinksldjump"/>
            <a:extLst>
              <a:ext uri="{FF2B5EF4-FFF2-40B4-BE49-F238E27FC236}">
                <a16:creationId xmlns:a16="http://schemas.microsoft.com/office/drawing/2014/main" id="{F8B0AABC-5CA6-4280-A9B6-65DBBEE355C5}"/>
              </a:ext>
            </a:extLst>
          </p:cNvPr>
          <p:cNvSpPr txBox="1"/>
          <p:nvPr/>
        </p:nvSpPr>
        <p:spPr>
          <a:xfrm>
            <a:off x="8423295" y="3045741"/>
            <a:ext cx="3259208" cy="1477328"/>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B. </a:t>
            </a:r>
            <a:r>
              <a:rPr lang="nl-NL" dirty="0"/>
              <a:t>Je adviseert de keizer om een leger te sturen en de opstand meteen te onderdrukken. De opstand lijkt redelijk kleinschalig, dus dat moet te doen zijn.</a:t>
            </a:r>
            <a:endParaRPr lang="en-US" dirty="0"/>
          </a:p>
        </p:txBody>
      </p:sp>
      <p:sp>
        <p:nvSpPr>
          <p:cNvPr id="13" name="Tekstvak 12">
            <a:hlinkClick r:id="rId4" action="ppaction://hlinksldjump"/>
            <a:extLst>
              <a:ext uri="{FF2B5EF4-FFF2-40B4-BE49-F238E27FC236}">
                <a16:creationId xmlns:a16="http://schemas.microsoft.com/office/drawing/2014/main" id="{15DFA0CC-B011-4844-8D20-1979F0ED3BA0}"/>
              </a:ext>
            </a:extLst>
          </p:cNvPr>
          <p:cNvSpPr txBox="1"/>
          <p:nvPr/>
        </p:nvSpPr>
        <p:spPr>
          <a:xfrm>
            <a:off x="8423295" y="740023"/>
            <a:ext cx="3259208"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A. </a:t>
            </a:r>
            <a:r>
              <a:rPr lang="nl-NL" dirty="0"/>
              <a:t>Je adviseert de keizer om zo snel mogelijk schade van de overstroming te herstellen in de hoop dat de boeren weer terug naar hun land kunnen en stoppen met de opstand. </a:t>
            </a:r>
          </a:p>
        </p:txBody>
      </p:sp>
      <p:sp>
        <p:nvSpPr>
          <p:cNvPr id="14" name="Tekstvak 13">
            <a:hlinkClick r:id="rId5" action="ppaction://hlinksldjump"/>
            <a:extLst>
              <a:ext uri="{FF2B5EF4-FFF2-40B4-BE49-F238E27FC236}">
                <a16:creationId xmlns:a16="http://schemas.microsoft.com/office/drawing/2014/main" id="{6F592069-C889-4A4D-8D10-34696BEDFF38}"/>
              </a:ext>
            </a:extLst>
          </p:cNvPr>
          <p:cNvSpPr txBox="1"/>
          <p:nvPr/>
        </p:nvSpPr>
        <p:spPr>
          <a:xfrm>
            <a:off x="8426942" y="4988687"/>
            <a:ext cx="3259208" cy="1477328"/>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C. </a:t>
            </a:r>
            <a:r>
              <a:rPr lang="nl-NL" dirty="0"/>
              <a:t>Je adviseert de keizer om het aan de lokale overheid over te laten en geeft aan dat de regering niet elk regionaal conflict kan managen.</a:t>
            </a:r>
            <a:endParaRPr lang="en-US" dirty="0"/>
          </a:p>
        </p:txBody>
      </p:sp>
    </p:spTree>
    <p:extLst>
      <p:ext uri="{BB962C8B-B14F-4D97-AF65-F5344CB8AC3E}">
        <p14:creationId xmlns:p14="http://schemas.microsoft.com/office/powerpoint/2010/main" val="1401990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6" name="Picture 4" descr="Nien Rebellion - Wikidata">
            <a:extLst>
              <a:ext uri="{FF2B5EF4-FFF2-40B4-BE49-F238E27FC236}">
                <a16:creationId xmlns:a16="http://schemas.microsoft.com/office/drawing/2014/main" id="{5F4A6E13-71E5-4B79-834E-98F23055D4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3" r="16321" b="-1"/>
          <a:stretch/>
        </p:blipFill>
        <p:spPr bwMode="auto">
          <a:xfrm>
            <a:off x="0"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9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9 </a:t>
            </a:r>
            <a:endParaRPr lang="en-US" sz="3600" dirty="0"/>
          </a:p>
        </p:txBody>
      </p:sp>
      <p:cxnSp>
        <p:nvCxnSpPr>
          <p:cNvPr id="193" name="Straight Connector 19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002420"/>
            <a:ext cx="4593021" cy="4687747"/>
          </a:xfrm>
        </p:spPr>
        <p:txBody>
          <a:bodyPr anchor="ctr">
            <a:normAutofit/>
          </a:bodyPr>
          <a:lstStyle/>
          <a:p>
            <a:pPr marL="0" indent="0">
              <a:buNone/>
            </a:pPr>
            <a:r>
              <a:rPr lang="nl-NL" sz="1400" dirty="0"/>
              <a:t>De keizer volgt je advies </a:t>
            </a:r>
            <a:r>
              <a:rPr lang="nl-NL" sz="1400" b="1" dirty="0"/>
              <a:t>NIET</a:t>
            </a:r>
            <a:r>
              <a:rPr lang="nl-NL" sz="1400" dirty="0"/>
              <a:t> op.</a:t>
            </a:r>
          </a:p>
          <a:p>
            <a:pPr marL="0" indent="0">
              <a:buNone/>
            </a:pPr>
            <a:r>
              <a:rPr lang="nl-NL" sz="1400" dirty="0"/>
              <a:t>Door de economische malaise en de schadevergoedingen die de </a:t>
            </a:r>
            <a:r>
              <a:rPr lang="nl-NL" sz="1400" dirty="0" err="1"/>
              <a:t>Qing</a:t>
            </a:r>
            <a:r>
              <a:rPr lang="nl-NL" sz="1400" dirty="0"/>
              <a:t> regering moest betalen na het Verdrag van Nanking was de </a:t>
            </a:r>
            <a:r>
              <a:rPr lang="nl-NL" sz="1400" dirty="0" err="1"/>
              <a:t>de</a:t>
            </a:r>
            <a:r>
              <a:rPr lang="nl-NL" sz="1400" dirty="0"/>
              <a:t> </a:t>
            </a:r>
            <a:r>
              <a:rPr lang="nl-NL" sz="1400" b="1" dirty="0"/>
              <a:t>schatkist leeg</a:t>
            </a:r>
            <a:r>
              <a:rPr lang="nl-NL" sz="1400" dirty="0"/>
              <a:t>. De overheid heen niet het geld om de schade te repareren. </a:t>
            </a:r>
          </a:p>
          <a:p>
            <a:pPr marL="0" indent="0">
              <a:buNone/>
            </a:pPr>
            <a:r>
              <a:rPr lang="nl-NL" sz="1400" dirty="0"/>
              <a:t>Daarnaast was de regering in de tussenliggende jaren ook gedwongen ongunstige verdragen met Frankrijk en de VS af te sluiten. </a:t>
            </a:r>
          </a:p>
          <a:p>
            <a:pPr marL="0" indent="0">
              <a:buNone/>
            </a:pPr>
            <a:r>
              <a:rPr lang="nl-NL" sz="1400" dirty="0"/>
              <a:t>Een leger sturen om de opstand te onderdrukken lijkt nog voorbarig. De keizer laat het aan de lokale overheid over om de opstand de kop in te drukken. </a:t>
            </a:r>
          </a:p>
        </p:txBody>
      </p:sp>
      <p:sp>
        <p:nvSpPr>
          <p:cNvPr id="18" name="Ovaal 17">
            <a:extLst>
              <a:ext uri="{FF2B5EF4-FFF2-40B4-BE49-F238E27FC236}">
                <a16:creationId xmlns:a16="http://schemas.microsoft.com/office/drawing/2014/main" id="{3FB645A3-A5EE-4572-B4C5-9953D06E4B36}"/>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kstvak 18">
            <a:extLst>
              <a:ext uri="{FF2B5EF4-FFF2-40B4-BE49-F238E27FC236}">
                <a16:creationId xmlns:a16="http://schemas.microsoft.com/office/drawing/2014/main" id="{43ACBAB8-7E28-4864-8B0F-2CC79ACD828D}"/>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20" name="Tekstvak 19">
            <a:hlinkClick r:id="rId3" action="ppaction://hlinksldjump"/>
            <a:extLst>
              <a:ext uri="{FF2B5EF4-FFF2-40B4-BE49-F238E27FC236}">
                <a16:creationId xmlns:a16="http://schemas.microsoft.com/office/drawing/2014/main" id="{75D2113C-482B-4D70-B6C0-7F8E31EBED8E}"/>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1139139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6" name="Picture 4" descr="Nien Rebellion - Wikidata">
            <a:extLst>
              <a:ext uri="{FF2B5EF4-FFF2-40B4-BE49-F238E27FC236}">
                <a16:creationId xmlns:a16="http://schemas.microsoft.com/office/drawing/2014/main" id="{5F4A6E13-71E5-4B79-834E-98F23055D4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4" r="16321" b="-1"/>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9 </a:t>
            </a:r>
            <a:endParaRPr lang="en-US" sz="3600" dirty="0"/>
          </a:p>
        </p:txBody>
      </p:sp>
      <p:cxnSp>
        <p:nvCxnSpPr>
          <p:cNvPr id="75"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152892"/>
            <a:ext cx="4593021" cy="4421528"/>
          </a:xfrm>
        </p:spPr>
        <p:txBody>
          <a:bodyPr anchor="ctr">
            <a:normAutofit/>
          </a:bodyPr>
          <a:lstStyle/>
          <a:p>
            <a:pPr marL="0" indent="0">
              <a:buNone/>
            </a:pPr>
            <a:r>
              <a:rPr lang="nl-NL" sz="1400" dirty="0"/>
              <a:t>De keizer volgt je advies </a:t>
            </a:r>
            <a:r>
              <a:rPr lang="nl-NL" sz="1400" b="1" dirty="0"/>
              <a:t>NIET</a:t>
            </a:r>
            <a:r>
              <a:rPr lang="nl-NL" sz="1400" dirty="0"/>
              <a:t> op.</a:t>
            </a:r>
          </a:p>
          <a:p>
            <a:pPr marL="0" indent="0">
              <a:buNone/>
            </a:pPr>
            <a:r>
              <a:rPr lang="nl-NL" sz="1400" dirty="0"/>
              <a:t>Door de economische malaise en de schadevergoedingen die de </a:t>
            </a:r>
            <a:r>
              <a:rPr lang="nl-NL" sz="1400" dirty="0" err="1"/>
              <a:t>Qing</a:t>
            </a:r>
            <a:r>
              <a:rPr lang="nl-NL" sz="1400" dirty="0"/>
              <a:t> regering moest betalen na het Verdrag van Nanking was de </a:t>
            </a:r>
            <a:r>
              <a:rPr lang="nl-NL" sz="1400" dirty="0" err="1"/>
              <a:t>de</a:t>
            </a:r>
            <a:r>
              <a:rPr lang="nl-NL" sz="1400" dirty="0"/>
              <a:t> </a:t>
            </a:r>
            <a:r>
              <a:rPr lang="nl-NL" sz="1400" b="1" dirty="0"/>
              <a:t>schatkist leeg</a:t>
            </a:r>
            <a:r>
              <a:rPr lang="nl-NL" sz="1400" dirty="0"/>
              <a:t>. De overheid heen niet het geld om de schade te repareren. </a:t>
            </a:r>
          </a:p>
          <a:p>
            <a:pPr marL="0" indent="0">
              <a:buNone/>
            </a:pPr>
            <a:r>
              <a:rPr lang="nl-NL" sz="1400" dirty="0"/>
              <a:t>Daarnaast was de regering in de tussenliggende jaren ook gedwongen ongunstige verdragen met Frankrijk en de VS af te sluiten. </a:t>
            </a:r>
          </a:p>
          <a:p>
            <a:pPr marL="0" indent="0">
              <a:buNone/>
            </a:pPr>
            <a:r>
              <a:rPr lang="nl-NL" sz="1400" dirty="0"/>
              <a:t>Een leger sturen om de opstand te onderdrukken lijkt nog voorbarig. De keizer laat het aan de lokale overheid over om de opstand de kop in te drukken. </a:t>
            </a:r>
          </a:p>
        </p:txBody>
      </p:sp>
      <p:sp>
        <p:nvSpPr>
          <p:cNvPr id="9" name="Ovaal 8">
            <a:extLst>
              <a:ext uri="{FF2B5EF4-FFF2-40B4-BE49-F238E27FC236}">
                <a16:creationId xmlns:a16="http://schemas.microsoft.com/office/drawing/2014/main" id="{19390052-32D0-47C9-A479-AAB85B37C630}"/>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kstvak 9">
            <a:extLst>
              <a:ext uri="{FF2B5EF4-FFF2-40B4-BE49-F238E27FC236}">
                <a16:creationId xmlns:a16="http://schemas.microsoft.com/office/drawing/2014/main" id="{808308D3-490F-404E-B5DA-475327494D10}"/>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1" name="Tekstvak 10">
            <a:hlinkClick r:id="rId3" action="ppaction://hlinksldjump"/>
            <a:extLst>
              <a:ext uri="{FF2B5EF4-FFF2-40B4-BE49-F238E27FC236}">
                <a16:creationId xmlns:a16="http://schemas.microsoft.com/office/drawing/2014/main" id="{5158D6BF-E4D5-473B-A766-3FC142422180}"/>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2604911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6" name="Picture 4" descr="Nien Rebellion - Wikidata">
            <a:extLst>
              <a:ext uri="{FF2B5EF4-FFF2-40B4-BE49-F238E27FC236}">
                <a16:creationId xmlns:a16="http://schemas.microsoft.com/office/drawing/2014/main" id="{5F4A6E13-71E5-4B79-834E-98F23055D4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4" r="16321" b="-1"/>
          <a:stretch/>
        </p:blipFill>
        <p:spPr bwMode="auto">
          <a:xfrm>
            <a:off x="0"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9 </a:t>
            </a:r>
            <a:endParaRPr lang="en-US" sz="3600" dirty="0"/>
          </a:p>
        </p:txBody>
      </p:sp>
      <p:cxnSp>
        <p:nvCxnSpPr>
          <p:cNvPr id="75"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176042"/>
            <a:ext cx="4593021" cy="4282632"/>
          </a:xfrm>
        </p:spPr>
        <p:txBody>
          <a:bodyPr anchor="ctr">
            <a:normAutofit/>
          </a:bodyPr>
          <a:lstStyle/>
          <a:p>
            <a:pPr marL="0" indent="0">
              <a:buNone/>
            </a:pPr>
            <a:r>
              <a:rPr lang="nl-NL" sz="1400" dirty="0"/>
              <a:t>De keizer volgt je advies op.</a:t>
            </a:r>
          </a:p>
          <a:p>
            <a:pPr marL="0" indent="0">
              <a:buNone/>
            </a:pPr>
            <a:r>
              <a:rPr lang="nl-NL" sz="1400" dirty="0"/>
              <a:t>Door de economische malaise en de schadevergoedingen die de </a:t>
            </a:r>
            <a:r>
              <a:rPr lang="nl-NL" sz="1400" dirty="0" err="1"/>
              <a:t>Qing</a:t>
            </a:r>
            <a:r>
              <a:rPr lang="nl-NL" sz="1400" dirty="0"/>
              <a:t> regering moest betalen na het Verdrag van Nanking was de </a:t>
            </a:r>
            <a:r>
              <a:rPr lang="nl-NL" sz="1400" dirty="0" err="1"/>
              <a:t>de</a:t>
            </a:r>
            <a:r>
              <a:rPr lang="nl-NL" sz="1400" dirty="0"/>
              <a:t> </a:t>
            </a:r>
            <a:r>
              <a:rPr lang="nl-NL" sz="1400" b="1" dirty="0"/>
              <a:t>schatkist leeg</a:t>
            </a:r>
            <a:r>
              <a:rPr lang="nl-NL" sz="1400" dirty="0"/>
              <a:t>. De overheid heen niet het geld om de schade te repareren. </a:t>
            </a:r>
          </a:p>
          <a:p>
            <a:pPr marL="0" indent="0">
              <a:buNone/>
            </a:pPr>
            <a:r>
              <a:rPr lang="nl-NL" sz="1400" dirty="0"/>
              <a:t>Daarnaast was de regering in de tussenliggende jaren ook gedwongen ongunstige verdragen met Frankrijk en de VS af te sluiten. </a:t>
            </a:r>
          </a:p>
          <a:p>
            <a:pPr marL="0" indent="0">
              <a:buNone/>
            </a:pPr>
            <a:r>
              <a:rPr lang="nl-NL" sz="1400" dirty="0"/>
              <a:t>Een leger sturen om de opstand te onderdrukken lijkt nog voorbarig. De keizer laat het aan de lokale overheid over om de opstand de kop in te drukken. </a:t>
            </a:r>
          </a:p>
        </p:txBody>
      </p:sp>
      <p:sp>
        <p:nvSpPr>
          <p:cNvPr id="9" name="Ovaal 8">
            <a:extLst>
              <a:ext uri="{FF2B5EF4-FFF2-40B4-BE49-F238E27FC236}">
                <a16:creationId xmlns:a16="http://schemas.microsoft.com/office/drawing/2014/main" id="{9BCAF881-2F89-448A-8DD8-64CC75346D32}"/>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kstvak 9">
            <a:extLst>
              <a:ext uri="{FF2B5EF4-FFF2-40B4-BE49-F238E27FC236}">
                <a16:creationId xmlns:a16="http://schemas.microsoft.com/office/drawing/2014/main" id="{717C7A0E-8780-49FF-9A39-51DDA1EC8844}"/>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1" name="Tekstvak 10">
            <a:hlinkClick r:id="rId3" action="ppaction://hlinksldjump"/>
            <a:extLst>
              <a:ext uri="{FF2B5EF4-FFF2-40B4-BE49-F238E27FC236}">
                <a16:creationId xmlns:a16="http://schemas.microsoft.com/office/drawing/2014/main" id="{911DC700-6043-4D2B-926F-EA8AD3EBDBA0}"/>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1957292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 descr="Learn about the Taiping Rebellion – Everything about wars!">
            <a:extLst>
              <a:ext uri="{FF2B5EF4-FFF2-40B4-BE49-F238E27FC236}">
                <a16:creationId xmlns:a16="http://schemas.microsoft.com/office/drawing/2014/main" id="{AD0D1B5B-88EE-40B4-A572-3667998E27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6221" b="-1"/>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Advies 10 - 1853</a:t>
            </a:r>
            <a:endParaRPr lang="en-US" sz="3600" dirty="0"/>
          </a:p>
        </p:txBody>
      </p:sp>
      <p:cxnSp>
        <p:nvCxnSpPr>
          <p:cNvPr id="137" name="Straight Connector 13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847835" y="2267854"/>
            <a:ext cx="4593021" cy="5208607"/>
          </a:xfrm>
        </p:spPr>
        <p:txBody>
          <a:bodyPr anchor="ctr">
            <a:normAutofit/>
          </a:bodyPr>
          <a:lstStyle/>
          <a:p>
            <a:pPr marL="0" indent="0">
              <a:buNone/>
            </a:pPr>
            <a:r>
              <a:rPr lang="nl-NL" sz="1400" dirty="0"/>
              <a:t>Kort na het uitbreken van de </a:t>
            </a:r>
            <a:r>
              <a:rPr lang="nl-NL" sz="1400" dirty="0" err="1"/>
              <a:t>Nian</a:t>
            </a:r>
            <a:r>
              <a:rPr lang="nl-NL" sz="1400" dirty="0"/>
              <a:t> opstand in het stroomgebied van de Gele Rivier ontstond er een nieuwe opstand zuidelijker bij de </a:t>
            </a:r>
            <a:r>
              <a:rPr lang="nl-NL" sz="1400" dirty="0" err="1"/>
              <a:t>Yangtse</a:t>
            </a:r>
            <a:r>
              <a:rPr lang="nl-NL" sz="1400" dirty="0"/>
              <a:t> Rivier. Verschillende ontevreden groepen ex-boeren hadden zich achter </a:t>
            </a:r>
            <a:r>
              <a:rPr lang="nl-NL" sz="1400" b="1" dirty="0"/>
              <a:t>Hong </a:t>
            </a:r>
            <a:r>
              <a:rPr lang="nl-NL" sz="1400" b="1" dirty="0" err="1"/>
              <a:t>Xiuqian</a:t>
            </a:r>
            <a:r>
              <a:rPr lang="nl-NL" sz="1400" dirty="0"/>
              <a:t> geschaard. Hong was meer dan een opstandige boer. Hij wilde ambtenaar worden, maar had vier het examen niet gehaald. Hij had psychoses en dacht dat hij de jonge broer van Jezus was. Zijn </a:t>
            </a:r>
            <a:r>
              <a:rPr lang="nl-NL" sz="1400" b="1" dirty="0" err="1"/>
              <a:t>Taipingopstand</a:t>
            </a:r>
            <a:r>
              <a:rPr lang="nl-NL" sz="1400" dirty="0"/>
              <a:t> had dus niet alleen een economisch, maar ook religieus tintje. In 1852 wist zijn </a:t>
            </a:r>
            <a:r>
              <a:rPr lang="nl-NL" sz="1400" dirty="0" err="1"/>
              <a:t>secte</a:t>
            </a:r>
            <a:r>
              <a:rPr lang="nl-NL" sz="1400" dirty="0"/>
              <a:t> de stad </a:t>
            </a:r>
            <a:r>
              <a:rPr lang="nl-NL" sz="1400" b="1" dirty="0"/>
              <a:t>Wuhan</a:t>
            </a:r>
            <a:r>
              <a:rPr lang="nl-NL" sz="1400" dirty="0"/>
              <a:t> aan de </a:t>
            </a:r>
            <a:r>
              <a:rPr lang="nl-NL" sz="1400" dirty="0" err="1"/>
              <a:t>Yangtse</a:t>
            </a:r>
            <a:r>
              <a:rPr lang="nl-NL" sz="1400" dirty="0"/>
              <a:t> in te nemen en een jaar later, in 1853 wisten ze ook Nanjing, de oude hoofdstad van het rijk in te nemen. Bij de inname hebben ze 30.000 </a:t>
            </a:r>
            <a:r>
              <a:rPr lang="nl-NL" sz="1400" dirty="0" err="1"/>
              <a:t>Mantsjoe’s</a:t>
            </a:r>
            <a:r>
              <a:rPr lang="nl-NL" sz="1400" dirty="0"/>
              <a:t> vermoord. Hong stichtte nu zijn </a:t>
            </a:r>
            <a:r>
              <a:rPr lang="nl-NL" sz="1400" b="1" dirty="0"/>
              <a:t>Hemels Koninkrijk </a:t>
            </a:r>
            <a:r>
              <a:rPr lang="nl-NL" sz="1400" dirty="0"/>
              <a:t>met Nanjing als hoofdstad.</a:t>
            </a:r>
          </a:p>
          <a:p>
            <a:pPr marL="0" indent="0">
              <a:buNone/>
            </a:pPr>
            <a:r>
              <a:rPr lang="nl-NL" sz="1600" b="1" dirty="0"/>
              <a:t>Wat adviseer je de keizer om hieraan te doen?</a:t>
            </a:r>
            <a:endParaRPr lang="en-US" sz="1600" b="1" dirty="0"/>
          </a:p>
        </p:txBody>
      </p:sp>
      <p:sp>
        <p:nvSpPr>
          <p:cNvPr id="9" name="Tekstvak 8">
            <a:hlinkClick r:id="rId3" action="ppaction://hlinksldjump"/>
            <a:extLst>
              <a:ext uri="{FF2B5EF4-FFF2-40B4-BE49-F238E27FC236}">
                <a16:creationId xmlns:a16="http://schemas.microsoft.com/office/drawing/2014/main" id="{F471F55A-37D4-4542-86C3-27B4A4484BC6}"/>
              </a:ext>
            </a:extLst>
          </p:cNvPr>
          <p:cNvSpPr txBox="1"/>
          <p:nvPr/>
        </p:nvSpPr>
        <p:spPr>
          <a:xfrm>
            <a:off x="6645741" y="3045742"/>
            <a:ext cx="3259208" cy="1477328"/>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B. </a:t>
            </a:r>
            <a:r>
              <a:rPr lang="nl-NL" dirty="0"/>
              <a:t>Je adviseert de keizer om een onderhandelingsdelegatie naar Nanjing te sturen om met Hong te praten en kijken of het vreedzaam opgelost kan worden</a:t>
            </a:r>
            <a:endParaRPr lang="en-US" dirty="0"/>
          </a:p>
        </p:txBody>
      </p:sp>
      <p:sp>
        <p:nvSpPr>
          <p:cNvPr id="10" name="Tekstvak 9">
            <a:hlinkClick r:id="rId4" action="ppaction://hlinksldjump"/>
            <a:extLst>
              <a:ext uri="{FF2B5EF4-FFF2-40B4-BE49-F238E27FC236}">
                <a16:creationId xmlns:a16="http://schemas.microsoft.com/office/drawing/2014/main" id="{0290E416-AB72-413E-9C72-87F4C834C710}"/>
              </a:ext>
            </a:extLst>
          </p:cNvPr>
          <p:cNvSpPr txBox="1"/>
          <p:nvPr/>
        </p:nvSpPr>
        <p:spPr>
          <a:xfrm>
            <a:off x="5590630" y="645713"/>
            <a:ext cx="3259208"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A. </a:t>
            </a:r>
            <a:r>
              <a:rPr lang="nl-NL" dirty="0"/>
              <a:t>Je adviseert de keizer om direct in te grijpen. Een rivaliserend koninkrijk mag je niet naast je dulden. Zeker niet nadat ze 30.000 </a:t>
            </a:r>
            <a:r>
              <a:rPr lang="nl-NL" dirty="0" err="1"/>
              <a:t>Mantsjoe’s</a:t>
            </a:r>
            <a:r>
              <a:rPr lang="nl-NL" dirty="0"/>
              <a:t> hebben gedood. </a:t>
            </a:r>
          </a:p>
        </p:txBody>
      </p:sp>
      <p:sp>
        <p:nvSpPr>
          <p:cNvPr id="11" name="Tekstvak 10">
            <a:hlinkClick r:id="rId5" action="ppaction://hlinksldjump"/>
            <a:extLst>
              <a:ext uri="{FF2B5EF4-FFF2-40B4-BE49-F238E27FC236}">
                <a16:creationId xmlns:a16="http://schemas.microsoft.com/office/drawing/2014/main" id="{DF2B9ABC-856E-4481-BCF0-99C9A7331D32}"/>
              </a:ext>
            </a:extLst>
          </p:cNvPr>
          <p:cNvSpPr txBox="1"/>
          <p:nvPr/>
        </p:nvSpPr>
        <p:spPr>
          <a:xfrm>
            <a:off x="8426942" y="4988687"/>
            <a:ext cx="3259208" cy="1754326"/>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C. </a:t>
            </a:r>
            <a:r>
              <a:rPr lang="nl-NL" dirty="0"/>
              <a:t>Je adviseert de keizer om zijn verlies te nemen en het zuiden van China als verloren te beschouwen. Hier wonen toch alleen Han-Chinezen die al niet blij waren met de </a:t>
            </a:r>
            <a:r>
              <a:rPr lang="nl-NL" dirty="0" err="1"/>
              <a:t>Qing</a:t>
            </a:r>
            <a:r>
              <a:rPr lang="nl-NL" dirty="0"/>
              <a:t>-dynastie. </a:t>
            </a:r>
            <a:endParaRPr lang="en-US" dirty="0"/>
          </a:p>
        </p:txBody>
      </p:sp>
    </p:spTree>
    <p:extLst>
      <p:ext uri="{BB962C8B-B14F-4D97-AF65-F5344CB8AC3E}">
        <p14:creationId xmlns:p14="http://schemas.microsoft.com/office/powerpoint/2010/main" val="12137337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0EE997B9-0FAF-4F49-B412-D687BC4498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17"/>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6144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10 </a:t>
            </a:r>
            <a:endParaRPr lang="en-US" sz="3600" dirty="0"/>
          </a:p>
        </p:txBody>
      </p:sp>
      <p:cxnSp>
        <p:nvCxnSpPr>
          <p:cNvPr id="61445"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1736203"/>
            <a:ext cx="4593021" cy="5202230"/>
          </a:xfrm>
        </p:spPr>
        <p:txBody>
          <a:bodyPr anchor="ctr">
            <a:normAutofit/>
          </a:bodyPr>
          <a:lstStyle/>
          <a:p>
            <a:pPr marL="0" indent="0">
              <a:buNone/>
            </a:pPr>
            <a:r>
              <a:rPr lang="nl-NL" sz="1400" dirty="0"/>
              <a:t>De keizer volgt je advies op.</a:t>
            </a:r>
          </a:p>
          <a:p>
            <a:pPr marL="0" indent="0">
              <a:buNone/>
            </a:pPr>
            <a:r>
              <a:rPr lang="nl-NL" sz="1400" dirty="0"/>
              <a:t>Hoewel het leger van de Hong na de inname van Nanjing bijna een miljoen soldaten kende kon de </a:t>
            </a:r>
            <a:r>
              <a:rPr lang="nl-NL" sz="1400" dirty="0" err="1"/>
              <a:t>Qing</a:t>
            </a:r>
            <a:r>
              <a:rPr lang="nl-NL" sz="1400" dirty="0"/>
              <a:t>-regering nog steeds meer soldaten op de been brengen. De keizer haalde een generaal en leger uit Mongolië. Deze generaal wist een opmars van de </a:t>
            </a:r>
            <a:r>
              <a:rPr lang="nl-NL" sz="1400" dirty="0" err="1"/>
              <a:t>Taipingrebellen</a:t>
            </a:r>
            <a:r>
              <a:rPr lang="nl-NL" sz="1400" dirty="0"/>
              <a:t> richting Peking af te slaan. </a:t>
            </a:r>
          </a:p>
          <a:p>
            <a:pPr marL="0" indent="0">
              <a:buNone/>
            </a:pPr>
            <a:r>
              <a:rPr lang="nl-NL" sz="1400" dirty="0"/>
              <a:t>De </a:t>
            </a:r>
            <a:r>
              <a:rPr lang="nl-NL" sz="1400" dirty="0" err="1"/>
              <a:t>Qing</a:t>
            </a:r>
            <a:r>
              <a:rPr lang="nl-NL" sz="1400" dirty="0"/>
              <a:t>-regering had ook geluk dat er tussen de leider Hong en zijn rechterhand Yang ruzie ontstond. De regels van het nieuwe Rijk van Hemelse Vrede van Hong vielen ook niet overal in goede aarde. Het was gebaseerd op gelijkheid en gemeenschappelijk bezit, waardoor de </a:t>
            </a:r>
            <a:r>
              <a:rPr lang="nl-NL" sz="1400" b="1" dirty="0"/>
              <a:t>middenklasse</a:t>
            </a:r>
            <a:r>
              <a:rPr lang="nl-NL" sz="1400" dirty="0"/>
              <a:t> en rijkere Chinezen zich nooit achter de opstand schaarden. </a:t>
            </a:r>
          </a:p>
        </p:txBody>
      </p:sp>
      <p:sp>
        <p:nvSpPr>
          <p:cNvPr id="12" name="Ovaal 11">
            <a:extLst>
              <a:ext uri="{FF2B5EF4-FFF2-40B4-BE49-F238E27FC236}">
                <a16:creationId xmlns:a16="http://schemas.microsoft.com/office/drawing/2014/main" id="{7C92CEBA-1E74-4848-82E0-3A08CF98F0B6}"/>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kstvak 12">
            <a:extLst>
              <a:ext uri="{FF2B5EF4-FFF2-40B4-BE49-F238E27FC236}">
                <a16:creationId xmlns:a16="http://schemas.microsoft.com/office/drawing/2014/main" id="{30A2EAF5-AE0C-400E-B041-0D1B5FFA2B0C}"/>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4" name="Tekstvak 13">
            <a:hlinkClick r:id="rId3" action="ppaction://hlinksldjump"/>
            <a:extLst>
              <a:ext uri="{FF2B5EF4-FFF2-40B4-BE49-F238E27FC236}">
                <a16:creationId xmlns:a16="http://schemas.microsoft.com/office/drawing/2014/main" id="{3FF8DF8F-0F4B-4EF9-A64D-1094DD02D743}"/>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1155088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1892">
            <a:extLst>
              <a:ext uri="{FF2B5EF4-FFF2-40B4-BE49-F238E27FC236}">
                <a16:creationId xmlns:a16="http://schemas.microsoft.com/office/drawing/2014/main" id="{92BD5CE8-D692-48C1-AD22-DCAC7257182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12401" b="18792"/>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B86B6560-DD79-4385-B7E3-06566B436453}"/>
              </a:ext>
            </a:extLst>
          </p:cNvPr>
          <p:cNvSpPr>
            <a:spLocks noGrp="1"/>
          </p:cNvSpPr>
          <p:nvPr>
            <p:ph type="title"/>
          </p:nvPr>
        </p:nvSpPr>
        <p:spPr>
          <a:xfrm>
            <a:off x="712075" y="1666300"/>
            <a:ext cx="4204137" cy="1342754"/>
          </a:xfrm>
        </p:spPr>
        <p:txBody>
          <a:bodyPr>
            <a:normAutofit/>
          </a:bodyPr>
          <a:lstStyle/>
          <a:p>
            <a:pPr algn="ctr"/>
            <a:r>
              <a:rPr lang="nl-NL" sz="3600" b="1" dirty="0"/>
              <a:t>De </a:t>
            </a:r>
            <a:r>
              <a:rPr lang="nl-NL" sz="3600" b="1" dirty="0" err="1"/>
              <a:t>Qing</a:t>
            </a:r>
            <a:r>
              <a:rPr lang="nl-NL" sz="3600" b="1" dirty="0"/>
              <a:t>-dynastie</a:t>
            </a:r>
            <a:endParaRPr lang="en-US" sz="3600" b="1"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9C2BB7E6-E89A-4C32-87EB-970956356CBD}"/>
              </a:ext>
            </a:extLst>
          </p:cNvPr>
          <p:cNvSpPr>
            <a:spLocks noGrp="1"/>
          </p:cNvSpPr>
          <p:nvPr>
            <p:ph idx="1"/>
          </p:nvPr>
        </p:nvSpPr>
        <p:spPr>
          <a:xfrm>
            <a:off x="712075" y="3009054"/>
            <a:ext cx="4593021" cy="3145150"/>
          </a:xfrm>
        </p:spPr>
        <p:txBody>
          <a:bodyPr anchor="ctr">
            <a:noAutofit/>
          </a:bodyPr>
          <a:lstStyle/>
          <a:p>
            <a:pPr marL="0" indent="0" algn="just">
              <a:buNone/>
            </a:pPr>
            <a:r>
              <a:rPr lang="nl-NL" sz="1500" dirty="0"/>
              <a:t>Hoewel de meeste Chinezen Han-Chinezen zijn, kwam de </a:t>
            </a:r>
            <a:r>
              <a:rPr lang="nl-NL" sz="1500" dirty="0" err="1"/>
              <a:t>Qing</a:t>
            </a:r>
            <a:r>
              <a:rPr lang="nl-NL" sz="1500" dirty="0"/>
              <a:t>-dynastie uit Mantsjoerije in het Noorden. Daarom worden ze soms ook de </a:t>
            </a:r>
            <a:r>
              <a:rPr lang="nl-NL" sz="1500" dirty="0" err="1"/>
              <a:t>Manchu</a:t>
            </a:r>
            <a:r>
              <a:rPr lang="nl-NL" sz="1500" dirty="0"/>
              <a:t>-dynastie genoemd.</a:t>
            </a:r>
          </a:p>
          <a:p>
            <a:pPr marL="0" indent="0" algn="just">
              <a:buNone/>
            </a:pPr>
            <a:r>
              <a:rPr lang="nl-NL" sz="1500" dirty="0"/>
              <a:t>Ze veroverden zoveel gebied dat het rijk de dubbele omvang had van de </a:t>
            </a:r>
            <a:r>
              <a:rPr lang="nl-NL" sz="1500" dirty="0" err="1"/>
              <a:t>Ming</a:t>
            </a:r>
            <a:r>
              <a:rPr lang="nl-NL" sz="1500" dirty="0"/>
              <a:t> dynastie die voor hun kwam. Naast</a:t>
            </a:r>
            <a:r>
              <a:rPr lang="en-US" sz="1500" dirty="0"/>
              <a:t> de Han-</a:t>
            </a:r>
            <a:r>
              <a:rPr lang="en-US" sz="1500" dirty="0" err="1"/>
              <a:t>Chinezen</a:t>
            </a:r>
            <a:r>
              <a:rPr lang="en-US" sz="1500" dirty="0"/>
              <a:t>, </a:t>
            </a:r>
            <a:r>
              <a:rPr lang="en-US" sz="1500" dirty="0" err="1"/>
              <a:t>veroverden</a:t>
            </a:r>
            <a:r>
              <a:rPr lang="en-US" sz="1500" dirty="0"/>
              <a:t> </a:t>
            </a:r>
            <a:r>
              <a:rPr lang="en-US" sz="1500" dirty="0" err="1"/>
              <a:t>ze</a:t>
            </a:r>
            <a:r>
              <a:rPr lang="en-US" sz="1500" dirty="0"/>
              <a:t> </a:t>
            </a:r>
            <a:r>
              <a:rPr lang="en-US" sz="1500" dirty="0" err="1"/>
              <a:t>ook</a:t>
            </a:r>
            <a:r>
              <a:rPr lang="en-US" sz="1500" dirty="0"/>
              <a:t> de </a:t>
            </a:r>
            <a:r>
              <a:rPr lang="en-US" sz="1500" dirty="0" err="1"/>
              <a:t>Tibetanen</a:t>
            </a:r>
            <a:r>
              <a:rPr lang="en-US" sz="1500" dirty="0"/>
              <a:t>, </a:t>
            </a:r>
            <a:r>
              <a:rPr lang="en-US" sz="1500" dirty="0" err="1"/>
              <a:t>Oeigoeren</a:t>
            </a:r>
            <a:r>
              <a:rPr lang="en-US" sz="1500" dirty="0"/>
              <a:t> </a:t>
            </a:r>
            <a:r>
              <a:rPr lang="en-US" sz="1500" dirty="0" err="1"/>
              <a:t>en</a:t>
            </a:r>
            <a:r>
              <a:rPr lang="en-US" sz="1500" dirty="0"/>
              <a:t> </a:t>
            </a:r>
            <a:r>
              <a:rPr lang="en-US" sz="1500" dirty="0" err="1"/>
              <a:t>ook</a:t>
            </a:r>
            <a:r>
              <a:rPr lang="en-US" sz="1500" dirty="0"/>
              <a:t> alle </a:t>
            </a:r>
            <a:r>
              <a:rPr lang="en-US" sz="1500" dirty="0" err="1"/>
              <a:t>Mongolen</a:t>
            </a:r>
            <a:r>
              <a:rPr lang="en-US" sz="1500" dirty="0"/>
              <a:t> warden </a:t>
            </a:r>
            <a:r>
              <a:rPr lang="en-US" sz="1500" dirty="0" err="1"/>
              <a:t>bij</a:t>
            </a:r>
            <a:r>
              <a:rPr lang="en-US" sz="1500" dirty="0"/>
              <a:t> het Qing-</a:t>
            </a:r>
            <a:r>
              <a:rPr lang="en-US" sz="1500" dirty="0" err="1"/>
              <a:t>rijk</a:t>
            </a:r>
            <a:r>
              <a:rPr lang="en-US" sz="1500" dirty="0"/>
              <a:t> </a:t>
            </a:r>
            <a:r>
              <a:rPr lang="en-US" sz="1500" dirty="0" err="1"/>
              <a:t>gevoegd</a:t>
            </a:r>
            <a:r>
              <a:rPr lang="en-US" sz="1500" dirty="0"/>
              <a:t>. </a:t>
            </a:r>
          </a:p>
          <a:p>
            <a:pPr marL="0" indent="0" algn="just">
              <a:buNone/>
            </a:pPr>
            <a:r>
              <a:rPr lang="nl-NL" sz="1500" dirty="0"/>
              <a:t>Zo’n immens rijk vereiste een </a:t>
            </a:r>
            <a:r>
              <a:rPr lang="nl-NL" sz="1500" b="1" dirty="0"/>
              <a:t>hervorming van het bestuur</a:t>
            </a:r>
            <a:r>
              <a:rPr lang="nl-NL" sz="1500" dirty="0"/>
              <a:t>, een verbeterde infrastructuur en een nieuwe belastingsysteem. De </a:t>
            </a:r>
            <a:r>
              <a:rPr lang="nl-NL" sz="1500" dirty="0" err="1"/>
              <a:t>Qing</a:t>
            </a:r>
            <a:r>
              <a:rPr lang="nl-NL" sz="1500" dirty="0"/>
              <a:t> regelden het allemaal. </a:t>
            </a:r>
          </a:p>
          <a:p>
            <a:pPr marL="0" indent="0" algn="just">
              <a:buNone/>
            </a:pPr>
            <a:r>
              <a:rPr lang="nl-NL" sz="1500" dirty="0"/>
              <a:t>Het </a:t>
            </a:r>
            <a:r>
              <a:rPr lang="nl-NL" sz="1500" b="1" dirty="0"/>
              <a:t>welvaartsniveau</a:t>
            </a:r>
            <a:r>
              <a:rPr lang="nl-NL" sz="1500" dirty="0"/>
              <a:t> in het 18</a:t>
            </a:r>
            <a:r>
              <a:rPr lang="nl-NL" sz="1500" baseline="30000" dirty="0"/>
              <a:t>e</a:t>
            </a:r>
            <a:r>
              <a:rPr lang="nl-NL" sz="1500" dirty="0"/>
              <a:t> </a:t>
            </a:r>
            <a:r>
              <a:rPr lang="nl-NL" sz="1500" dirty="0" err="1"/>
              <a:t>eeuwse</a:t>
            </a:r>
            <a:r>
              <a:rPr lang="nl-NL" sz="1500" dirty="0"/>
              <a:t> </a:t>
            </a:r>
            <a:r>
              <a:rPr lang="nl-NL" sz="1500" dirty="0" err="1"/>
              <a:t>Qing</a:t>
            </a:r>
            <a:r>
              <a:rPr lang="nl-NL" sz="1500" dirty="0"/>
              <a:t>-rijk was hoger dan ooit in China en zelfs hoger dan op dat moment in Europa. </a:t>
            </a:r>
            <a:r>
              <a:rPr lang="nl-NL" sz="1600" dirty="0"/>
              <a:t>De vraag die hier centraal staat is: </a:t>
            </a:r>
          </a:p>
          <a:p>
            <a:pPr marL="0" indent="0" algn="just">
              <a:buNone/>
            </a:pPr>
            <a:r>
              <a:rPr lang="nl-NL" sz="1600" b="1" dirty="0"/>
              <a:t>Hoe lang kon de </a:t>
            </a:r>
            <a:r>
              <a:rPr lang="nl-NL" sz="1600" b="1" dirty="0" err="1"/>
              <a:t>Qing</a:t>
            </a:r>
            <a:r>
              <a:rPr lang="nl-NL" sz="1600" b="1" dirty="0"/>
              <a:t>-dynastie dit succes en Hemels Mandaat vasthouden? </a:t>
            </a:r>
            <a:endParaRPr lang="en-US" sz="1600" b="1" dirty="0"/>
          </a:p>
        </p:txBody>
      </p:sp>
      <p:sp>
        <p:nvSpPr>
          <p:cNvPr id="7" name="Tekstvak 6">
            <a:hlinkClick r:id="rId4" action="ppaction://hlinksldjump"/>
            <a:extLst>
              <a:ext uri="{FF2B5EF4-FFF2-40B4-BE49-F238E27FC236}">
                <a16:creationId xmlns:a16="http://schemas.microsoft.com/office/drawing/2014/main" id="{420B7B76-19A0-4274-B78F-1234AD27A7FF}"/>
              </a:ext>
            </a:extLst>
          </p:cNvPr>
          <p:cNvSpPr txBox="1"/>
          <p:nvPr/>
        </p:nvSpPr>
        <p:spPr>
          <a:xfrm>
            <a:off x="5349569" y="5949072"/>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de instructie</a:t>
            </a:r>
            <a:endParaRPr lang="en-US" sz="1600" dirty="0"/>
          </a:p>
        </p:txBody>
      </p:sp>
    </p:spTree>
    <p:extLst>
      <p:ext uri="{BB962C8B-B14F-4D97-AF65-F5344CB8AC3E}">
        <p14:creationId xmlns:p14="http://schemas.microsoft.com/office/powerpoint/2010/main" val="6878286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0EE997B9-0FAF-4F49-B412-D687BC4498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17"/>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10 </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453833"/>
            <a:ext cx="4593021" cy="4525700"/>
          </a:xfrm>
        </p:spPr>
        <p:txBody>
          <a:bodyPr anchor="ctr">
            <a:normAutofit/>
          </a:bodyPr>
          <a:lstStyle/>
          <a:p>
            <a:pPr marL="0" indent="0">
              <a:buNone/>
            </a:pPr>
            <a:r>
              <a:rPr lang="nl-NL" sz="1400" dirty="0"/>
              <a:t>De keizer volgt je advies </a:t>
            </a:r>
            <a:r>
              <a:rPr lang="nl-NL" sz="1400" b="1" dirty="0"/>
              <a:t>NIET</a:t>
            </a:r>
            <a:r>
              <a:rPr lang="nl-NL" sz="1400" dirty="0"/>
              <a:t> op.</a:t>
            </a:r>
          </a:p>
          <a:p>
            <a:pPr marL="0" indent="0">
              <a:buNone/>
            </a:pPr>
            <a:r>
              <a:rPr lang="nl-NL" sz="1400" dirty="0"/>
              <a:t>Het is uitgesloten voor de keizer om een rivaal te dulden. Iemand anders die claimt het Hemels Mandaat te hebben. Er kan maar één keizer zijn.</a:t>
            </a:r>
          </a:p>
          <a:p>
            <a:pPr marL="0" indent="0">
              <a:buNone/>
            </a:pPr>
            <a:r>
              <a:rPr lang="nl-NL" sz="1400" dirty="0"/>
              <a:t>Hoewel het leger van de Hong na de inname van Nanjing bijna een miljoen soldaten kende kon de </a:t>
            </a:r>
            <a:r>
              <a:rPr lang="nl-NL" sz="1400" dirty="0" err="1"/>
              <a:t>Qing</a:t>
            </a:r>
            <a:r>
              <a:rPr lang="nl-NL" sz="1400" dirty="0"/>
              <a:t>-regering nog steeds meer soldaten op de been brengen. De keizer haalde een generaal en leger uit Mongolië. Deze generaal wist een opmars van de </a:t>
            </a:r>
            <a:r>
              <a:rPr lang="nl-NL" sz="1400" dirty="0" err="1"/>
              <a:t>Taipingrebellen</a:t>
            </a:r>
            <a:r>
              <a:rPr lang="nl-NL" sz="1400" dirty="0"/>
              <a:t> richting Peking af te slaan. </a:t>
            </a:r>
          </a:p>
          <a:p>
            <a:pPr marL="0" indent="0">
              <a:buNone/>
            </a:pPr>
            <a:r>
              <a:rPr lang="nl-NL" sz="1400" dirty="0"/>
              <a:t>De </a:t>
            </a:r>
            <a:r>
              <a:rPr lang="nl-NL" sz="1400" dirty="0" err="1"/>
              <a:t>Qing</a:t>
            </a:r>
            <a:r>
              <a:rPr lang="nl-NL" sz="1400" dirty="0"/>
              <a:t>-regering had ook geluk dat er tussen de leider Hong en zijn rechterhand Yang ruzie ontstond. De regels van het nieuwe Rijk van Hemelse Vrede van Hong vielen ook niet overal in goede aarde. Het was gebaseerd op gelijkheid en gemeenschappelijk bezit, waardoor de </a:t>
            </a:r>
            <a:r>
              <a:rPr lang="nl-NL" sz="1400" b="1" dirty="0"/>
              <a:t>middenklasse</a:t>
            </a:r>
            <a:r>
              <a:rPr lang="nl-NL" sz="1400" dirty="0"/>
              <a:t> en rijkere Chinezen zich nooit achter de opstand schaarden. </a:t>
            </a:r>
          </a:p>
        </p:txBody>
      </p:sp>
      <p:sp>
        <p:nvSpPr>
          <p:cNvPr id="9" name="Ovaal 8">
            <a:extLst>
              <a:ext uri="{FF2B5EF4-FFF2-40B4-BE49-F238E27FC236}">
                <a16:creationId xmlns:a16="http://schemas.microsoft.com/office/drawing/2014/main" id="{DB0E5B8A-DEF4-4448-A2E3-18D781B2BAD6}"/>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kstvak 9">
            <a:extLst>
              <a:ext uri="{FF2B5EF4-FFF2-40B4-BE49-F238E27FC236}">
                <a16:creationId xmlns:a16="http://schemas.microsoft.com/office/drawing/2014/main" id="{5C3E0FD9-8B92-4FD0-AF18-F28BCCDECB26}"/>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1" name="Tekstvak 10">
            <a:hlinkClick r:id="rId3" action="ppaction://hlinksldjump"/>
            <a:extLst>
              <a:ext uri="{FF2B5EF4-FFF2-40B4-BE49-F238E27FC236}">
                <a16:creationId xmlns:a16="http://schemas.microsoft.com/office/drawing/2014/main" id="{0549F6B7-7196-4577-9360-71C7133F40B0}"/>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712390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0EE997B9-0FAF-4F49-B412-D687BC4498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17"/>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10 </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546430"/>
            <a:ext cx="4593021" cy="4502552"/>
          </a:xfrm>
        </p:spPr>
        <p:txBody>
          <a:bodyPr anchor="ctr">
            <a:normAutofit/>
          </a:bodyPr>
          <a:lstStyle/>
          <a:p>
            <a:pPr marL="0" indent="0">
              <a:buNone/>
            </a:pPr>
            <a:r>
              <a:rPr lang="nl-NL" sz="1400" dirty="0"/>
              <a:t>De keizer volgt je advies </a:t>
            </a:r>
            <a:r>
              <a:rPr lang="nl-NL" sz="1400" b="1" dirty="0"/>
              <a:t>NIET</a:t>
            </a:r>
            <a:r>
              <a:rPr lang="nl-NL" sz="1400" dirty="0"/>
              <a:t> op.</a:t>
            </a:r>
          </a:p>
          <a:p>
            <a:pPr marL="0" indent="0">
              <a:buNone/>
            </a:pPr>
            <a:r>
              <a:rPr lang="nl-NL" sz="1400" dirty="0"/>
              <a:t>Het is uitgesloten voor de keizer om een rivaal te dulden en helemaal om de helft van het keizerrijk af te staan. Er kan maar één keizer zijn. De keizer verliest ook meer vertrouwen in jou als adviseur. </a:t>
            </a:r>
          </a:p>
          <a:p>
            <a:pPr marL="0" indent="0">
              <a:buNone/>
            </a:pPr>
            <a:r>
              <a:rPr lang="nl-NL" sz="1400" dirty="0"/>
              <a:t>Hoewel het leger van de Hong na de inname van Nanjing bijna een miljoen soldaten kende kon de </a:t>
            </a:r>
            <a:r>
              <a:rPr lang="nl-NL" sz="1400" dirty="0" err="1"/>
              <a:t>Qing</a:t>
            </a:r>
            <a:r>
              <a:rPr lang="nl-NL" sz="1400" dirty="0"/>
              <a:t>-regering nog steeds meer soldaten op de been brengen. De keizer haalde een generaal en leger uit Mongolië. Deze generaal wist een opmars van de </a:t>
            </a:r>
            <a:r>
              <a:rPr lang="nl-NL" sz="1400" dirty="0" err="1"/>
              <a:t>Taipingrebellen</a:t>
            </a:r>
            <a:r>
              <a:rPr lang="nl-NL" sz="1400" dirty="0"/>
              <a:t> richting Peking af te slaan. </a:t>
            </a:r>
          </a:p>
          <a:p>
            <a:pPr marL="0" indent="0">
              <a:buNone/>
            </a:pPr>
            <a:r>
              <a:rPr lang="nl-NL" sz="1400" dirty="0"/>
              <a:t>De </a:t>
            </a:r>
            <a:r>
              <a:rPr lang="nl-NL" sz="1400" dirty="0" err="1"/>
              <a:t>Qing</a:t>
            </a:r>
            <a:r>
              <a:rPr lang="nl-NL" sz="1400" dirty="0"/>
              <a:t>-regering had ook geluk dat er tussen de leider Hong en zijn rechterhand Yang ruzie ontstond. De regels van het nieuwe Rijk van Hemelse Vrede van Hong vielen ook niet overal in goede aarde. Het was gebaseerd op gelijkheid en gemeenschappelijk bezit, waardoor de </a:t>
            </a:r>
            <a:r>
              <a:rPr lang="nl-NL" sz="1400" b="1" dirty="0"/>
              <a:t>middenklasse</a:t>
            </a:r>
            <a:r>
              <a:rPr lang="nl-NL" sz="1400" dirty="0"/>
              <a:t> en rijkere Chinezen zich nooit achter de opstand schaarden. </a:t>
            </a:r>
          </a:p>
        </p:txBody>
      </p:sp>
      <p:sp>
        <p:nvSpPr>
          <p:cNvPr id="9" name="Ovaal 8">
            <a:extLst>
              <a:ext uri="{FF2B5EF4-FFF2-40B4-BE49-F238E27FC236}">
                <a16:creationId xmlns:a16="http://schemas.microsoft.com/office/drawing/2014/main" id="{46C600DE-E2C1-41E1-9629-B1B418A3D76A}"/>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kstvak 9">
            <a:extLst>
              <a:ext uri="{FF2B5EF4-FFF2-40B4-BE49-F238E27FC236}">
                <a16:creationId xmlns:a16="http://schemas.microsoft.com/office/drawing/2014/main" id="{8B33DB45-4B03-4DBE-B7FF-8A47688FF4BE}"/>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20</a:t>
            </a:r>
          </a:p>
          <a:p>
            <a:pPr algn="ctr"/>
            <a:r>
              <a:rPr lang="nl-NL" sz="1200" dirty="0"/>
              <a:t>Hemels Mandaat:</a:t>
            </a:r>
          </a:p>
          <a:p>
            <a:pPr algn="ctr"/>
            <a:r>
              <a:rPr lang="nl-NL" sz="2000" b="1" dirty="0"/>
              <a:t>-  20</a:t>
            </a:r>
            <a:endParaRPr lang="en-US" sz="2000" b="1" dirty="0"/>
          </a:p>
        </p:txBody>
      </p:sp>
      <p:sp>
        <p:nvSpPr>
          <p:cNvPr id="11" name="Tekstvak 10">
            <a:hlinkClick r:id="rId3" action="ppaction://hlinksldjump"/>
            <a:extLst>
              <a:ext uri="{FF2B5EF4-FFF2-40B4-BE49-F238E27FC236}">
                <a16:creationId xmlns:a16="http://schemas.microsoft.com/office/drawing/2014/main" id="{814FE155-8EAD-4CAE-972F-15EC7AEF6DF4}"/>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5033178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2" descr="Suddenly, a River Runs Through It | Hakai Magazine">
            <a:extLst>
              <a:ext uri="{FF2B5EF4-FFF2-40B4-BE49-F238E27FC236}">
                <a16:creationId xmlns:a16="http://schemas.microsoft.com/office/drawing/2014/main" id="{45DE0A7D-DDD4-4928-ABCB-6D92FA3CE9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19" r="7548" b="1"/>
          <a:stretch/>
        </p:blipFill>
        <p:spPr bwMode="auto">
          <a:xfrm flipH="1">
            <a:off x="0" y="17157"/>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813118" y="1218310"/>
            <a:ext cx="4204137" cy="1342754"/>
          </a:xfrm>
        </p:spPr>
        <p:txBody>
          <a:bodyPr>
            <a:normAutofit/>
          </a:bodyPr>
          <a:lstStyle/>
          <a:p>
            <a:pPr algn="ctr"/>
            <a:r>
              <a:rPr lang="nl-NL" sz="3600" dirty="0"/>
              <a:t>Advies 11 - 1856</a:t>
            </a:r>
            <a:endParaRPr lang="en-US" sz="3600" dirty="0"/>
          </a:p>
        </p:txBody>
      </p:sp>
      <p:cxnSp>
        <p:nvCxnSpPr>
          <p:cNvPr id="137" name="Straight Connector 13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629687" y="2781199"/>
            <a:ext cx="4593021" cy="3932664"/>
          </a:xfrm>
        </p:spPr>
        <p:txBody>
          <a:bodyPr anchor="ctr">
            <a:normAutofit/>
          </a:bodyPr>
          <a:lstStyle/>
          <a:p>
            <a:pPr marL="0" indent="0">
              <a:buNone/>
            </a:pPr>
            <a:r>
              <a:rPr lang="nl-NL" sz="1400" dirty="0"/>
              <a:t>Het jaar 1856 kan voor de </a:t>
            </a:r>
            <a:r>
              <a:rPr lang="nl-NL" sz="1400" dirty="0" err="1"/>
              <a:t>Qing</a:t>
            </a:r>
            <a:r>
              <a:rPr lang="nl-NL" sz="1400" dirty="0"/>
              <a:t>-dynastie oprecht een </a:t>
            </a:r>
            <a:r>
              <a:rPr lang="nl-NL" sz="1400" b="1" dirty="0"/>
              <a:t>rampjaar</a:t>
            </a:r>
            <a:r>
              <a:rPr lang="nl-NL" sz="1400" dirty="0"/>
              <a:t> genoemd worden. De </a:t>
            </a:r>
            <a:r>
              <a:rPr lang="nl-NL" sz="1400" dirty="0" err="1"/>
              <a:t>Nian</a:t>
            </a:r>
            <a:r>
              <a:rPr lang="nl-NL" sz="1400" dirty="0"/>
              <a:t>- en </a:t>
            </a:r>
            <a:r>
              <a:rPr lang="nl-NL" sz="1400" dirty="0" err="1"/>
              <a:t>Taiping</a:t>
            </a:r>
            <a:r>
              <a:rPr lang="nl-NL" sz="1400" dirty="0"/>
              <a:t>-opstand zijn nog in volle gang. De Gele Rivier overstroomt in 1855 weer en verandert zijn loop ook met een paar honderd kilometer waardoor die ineens in de </a:t>
            </a:r>
            <a:r>
              <a:rPr lang="nl-NL" sz="1400" dirty="0" err="1"/>
              <a:t>Bohaizee</a:t>
            </a:r>
            <a:r>
              <a:rPr lang="nl-NL" sz="1400" dirty="0"/>
              <a:t> in plaats van de Gele Zee uitkomt met miljoenen doden als gevolg. In het zuiden en westen braken verschillende </a:t>
            </a:r>
            <a:r>
              <a:rPr lang="nl-NL" sz="1400" b="1" dirty="0"/>
              <a:t>moslimopstanden</a:t>
            </a:r>
            <a:r>
              <a:rPr lang="nl-NL" sz="1400" dirty="0"/>
              <a:t> uit onder </a:t>
            </a:r>
            <a:r>
              <a:rPr lang="nl-NL" sz="1400" b="1" dirty="0" err="1"/>
              <a:t>Oeigoeren</a:t>
            </a:r>
            <a:r>
              <a:rPr lang="nl-NL" sz="1400" dirty="0"/>
              <a:t> en ook </a:t>
            </a:r>
            <a:r>
              <a:rPr lang="nl-NL" sz="1400" b="1" dirty="0" err="1"/>
              <a:t>Miao</a:t>
            </a:r>
            <a:r>
              <a:rPr lang="nl-NL" sz="1400" dirty="0"/>
              <a:t> en verschillende </a:t>
            </a:r>
            <a:r>
              <a:rPr lang="nl-NL" sz="1400" b="1" dirty="0"/>
              <a:t>Mongoolse stammen</a:t>
            </a:r>
            <a:r>
              <a:rPr lang="nl-NL" sz="1400" dirty="0"/>
              <a:t> kwamen in opstand. </a:t>
            </a:r>
          </a:p>
          <a:p>
            <a:pPr marL="0" indent="0">
              <a:buNone/>
            </a:pPr>
            <a:r>
              <a:rPr lang="nl-NL" sz="1400" dirty="0"/>
              <a:t>Alsof dat nog niet genoeg is, eisen de Westerse landen meer toegang in China. Ze wilden toegang tot elke haven en ook het binnenland van China hebben.  </a:t>
            </a:r>
          </a:p>
          <a:p>
            <a:pPr marL="0" indent="0">
              <a:buNone/>
            </a:pPr>
            <a:r>
              <a:rPr lang="nl-NL" sz="1600" b="1" dirty="0"/>
              <a:t>Wat adviseer je de keizer om hieraan te doen?</a:t>
            </a:r>
            <a:endParaRPr lang="en-US" sz="1400" b="1" dirty="0"/>
          </a:p>
        </p:txBody>
      </p:sp>
      <p:sp>
        <p:nvSpPr>
          <p:cNvPr id="14" name="Tekstvak 13">
            <a:hlinkClick r:id="rId3" action="ppaction://hlinksldjump"/>
            <a:extLst>
              <a:ext uri="{FF2B5EF4-FFF2-40B4-BE49-F238E27FC236}">
                <a16:creationId xmlns:a16="http://schemas.microsoft.com/office/drawing/2014/main" id="{27FDFC74-F295-4DFE-B0AE-60B2EEDC8489}"/>
              </a:ext>
            </a:extLst>
          </p:cNvPr>
          <p:cNvSpPr txBox="1"/>
          <p:nvPr/>
        </p:nvSpPr>
        <p:spPr>
          <a:xfrm>
            <a:off x="8866209" y="5133157"/>
            <a:ext cx="3148314"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B. </a:t>
            </a:r>
            <a:r>
              <a:rPr lang="nl-NL" dirty="0"/>
              <a:t>Je adviseert de keizer om eerst op het verzoek van de Westerse mogendheden in te gaan en daarna pas de interne opstanden aan te pakken. </a:t>
            </a:r>
          </a:p>
        </p:txBody>
      </p:sp>
      <p:sp>
        <p:nvSpPr>
          <p:cNvPr id="15" name="Tekstvak 14">
            <a:hlinkClick r:id="rId4" action="ppaction://hlinksldjump"/>
            <a:extLst>
              <a:ext uri="{FF2B5EF4-FFF2-40B4-BE49-F238E27FC236}">
                <a16:creationId xmlns:a16="http://schemas.microsoft.com/office/drawing/2014/main" id="{6829AE29-04D7-40A8-A97C-4FFF082ECAD9}"/>
              </a:ext>
            </a:extLst>
          </p:cNvPr>
          <p:cNvSpPr txBox="1"/>
          <p:nvPr/>
        </p:nvSpPr>
        <p:spPr>
          <a:xfrm>
            <a:off x="5395137" y="5133157"/>
            <a:ext cx="3148314" cy="1477328"/>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A. </a:t>
            </a:r>
            <a:r>
              <a:rPr lang="nl-NL" dirty="0"/>
              <a:t>Je adviseert de keizer om alle aandacht op de opstanden te richten en bij de Westerse mogendheden zoveel mogelijk te rekken. </a:t>
            </a:r>
            <a:endParaRPr lang="en-US" dirty="0"/>
          </a:p>
        </p:txBody>
      </p:sp>
    </p:spTree>
    <p:extLst>
      <p:ext uri="{BB962C8B-B14F-4D97-AF65-F5344CB8AC3E}">
        <p14:creationId xmlns:p14="http://schemas.microsoft.com/office/powerpoint/2010/main" val="15684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87DC851A-FD17-4F22-8E86-026B0EB245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29" t="11777" r="9529" b="30953"/>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652691" y="1867563"/>
            <a:ext cx="4204137" cy="1342754"/>
          </a:xfrm>
        </p:spPr>
        <p:txBody>
          <a:bodyPr>
            <a:normAutofit/>
          </a:bodyPr>
          <a:lstStyle/>
          <a:p>
            <a:pPr algn="ctr"/>
            <a:r>
              <a:rPr lang="nl-NL" sz="3600" dirty="0"/>
              <a:t>Uitkomst 11 </a:t>
            </a:r>
            <a:endParaRPr lang="en-US" sz="3600" dirty="0"/>
          </a:p>
        </p:txBody>
      </p:sp>
      <p:cxnSp>
        <p:nvCxnSpPr>
          <p:cNvPr id="137" name="Straight Connector 13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458250" y="2372810"/>
            <a:ext cx="4593021" cy="3965543"/>
          </a:xfrm>
        </p:spPr>
        <p:txBody>
          <a:bodyPr anchor="ctr">
            <a:normAutofit/>
          </a:bodyPr>
          <a:lstStyle/>
          <a:p>
            <a:pPr marL="0" indent="0">
              <a:buNone/>
            </a:pPr>
            <a:r>
              <a:rPr lang="nl-NL" sz="1400" dirty="0"/>
              <a:t>De keizer volgt je advies op.</a:t>
            </a:r>
          </a:p>
          <a:p>
            <a:pPr marL="0" indent="0">
              <a:buNone/>
            </a:pPr>
            <a:r>
              <a:rPr lang="nl-NL" sz="1400" dirty="0"/>
              <a:t>De opstanden beginnen overal groter te worden. Verschillende legers worden op verschillende opstanden ingezet. Gelukkig zijn de meeste opstanden niet goed georganiseerd, zodat ze in ieder geval niet uitbreiden. Echt neerslaan lukt nog niet, maar de keizerlijke troepen kunnen ze nog wel indammen. </a:t>
            </a:r>
          </a:p>
          <a:p>
            <a:pPr marL="0" indent="0">
              <a:buNone/>
            </a:pPr>
            <a:r>
              <a:rPr lang="nl-NL" sz="1400" dirty="0"/>
              <a:t>Helaas raakt het geduld bij de Britten, Amerikanen en Fransen op. Ze lokken een </a:t>
            </a:r>
            <a:r>
              <a:rPr lang="nl-NL" sz="1400" b="1" dirty="0"/>
              <a:t>Tweede Opiumoorlog </a:t>
            </a:r>
            <a:r>
              <a:rPr lang="nl-NL" sz="1400" dirty="0"/>
              <a:t>uit en weten binnen twee jaar Kanton  en Tianjin in te nemen. De Chinese keizer werd opnieuw gedwongen een vrede te tekenen. </a:t>
            </a:r>
          </a:p>
        </p:txBody>
      </p:sp>
      <p:sp>
        <p:nvSpPr>
          <p:cNvPr id="12" name="Ovaal 11">
            <a:extLst>
              <a:ext uri="{FF2B5EF4-FFF2-40B4-BE49-F238E27FC236}">
                <a16:creationId xmlns:a16="http://schemas.microsoft.com/office/drawing/2014/main" id="{AA3E482A-A12A-4F62-AB13-97C0D4EC51F8}"/>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kstvak 12">
            <a:extLst>
              <a:ext uri="{FF2B5EF4-FFF2-40B4-BE49-F238E27FC236}">
                <a16:creationId xmlns:a16="http://schemas.microsoft.com/office/drawing/2014/main" id="{E4948D81-B296-4C23-BE33-F5E4530DCF73}"/>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0</a:t>
            </a:r>
            <a:endParaRPr lang="en-US" sz="2000" b="1" dirty="0"/>
          </a:p>
        </p:txBody>
      </p:sp>
      <p:sp>
        <p:nvSpPr>
          <p:cNvPr id="14" name="Tekstvak 13">
            <a:hlinkClick r:id="rId3" action="ppaction://hlinksldjump"/>
            <a:extLst>
              <a:ext uri="{FF2B5EF4-FFF2-40B4-BE49-F238E27FC236}">
                <a16:creationId xmlns:a16="http://schemas.microsoft.com/office/drawing/2014/main" id="{9680EE62-CDFE-4639-A358-3F32BD256C3A}"/>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2714470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1212B9D8-93EC-4EAC-BD83-39ED8FD76C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29" t="11777" r="9529" b="30953"/>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11 </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037145"/>
            <a:ext cx="4593021" cy="4618298"/>
          </a:xfrm>
        </p:spPr>
        <p:txBody>
          <a:bodyPr anchor="ctr">
            <a:normAutofit/>
          </a:bodyPr>
          <a:lstStyle/>
          <a:p>
            <a:pPr marL="0" indent="0">
              <a:buNone/>
            </a:pPr>
            <a:r>
              <a:rPr lang="nl-NL" sz="1400" dirty="0"/>
              <a:t>De keizer volgt je advies </a:t>
            </a:r>
            <a:r>
              <a:rPr lang="nl-NL" sz="1400" b="1" dirty="0"/>
              <a:t>NIET</a:t>
            </a:r>
            <a:r>
              <a:rPr lang="nl-NL" sz="1400" dirty="0"/>
              <a:t> op.</a:t>
            </a:r>
          </a:p>
          <a:p>
            <a:pPr marL="0" indent="0">
              <a:buNone/>
            </a:pPr>
            <a:r>
              <a:rPr lang="nl-NL" sz="1400" dirty="0"/>
              <a:t>Misschien was het slimmer geweest. De opstanden werden overal groter te worden, maar waren niet goed georganiseerd. De keizer zet legers in tegen verschillende opstanden. Hierdoor konden de opstanden in ieder geval niet meer groeien. Echt neerslaan lukt nog niet, maar de keizerlijke troepen kunnen ze nog wel indammen. </a:t>
            </a:r>
          </a:p>
          <a:p>
            <a:pPr marL="0" indent="0">
              <a:buNone/>
            </a:pPr>
            <a:r>
              <a:rPr lang="nl-NL" sz="1400" dirty="0"/>
              <a:t>Helaas raakt het geduld bij de Britten, Amerikanen en Fransen op. Ze lokken een </a:t>
            </a:r>
            <a:r>
              <a:rPr lang="nl-NL" sz="1400" b="1" dirty="0"/>
              <a:t>Tweede Opiumoorlog </a:t>
            </a:r>
            <a:r>
              <a:rPr lang="nl-NL" sz="1400" dirty="0"/>
              <a:t>uit en weten binnen twee jaar Kanton  en Tianjin in te nemen. De Chinese keizer werd opnieuw gedwongen een vrede te tekenen. </a:t>
            </a:r>
          </a:p>
        </p:txBody>
      </p:sp>
      <p:sp>
        <p:nvSpPr>
          <p:cNvPr id="10" name="Ovaal 9">
            <a:extLst>
              <a:ext uri="{FF2B5EF4-FFF2-40B4-BE49-F238E27FC236}">
                <a16:creationId xmlns:a16="http://schemas.microsoft.com/office/drawing/2014/main" id="{FA0C77C2-3185-4057-867E-D5A0C9E03C83}"/>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kstvak 10">
            <a:extLst>
              <a:ext uri="{FF2B5EF4-FFF2-40B4-BE49-F238E27FC236}">
                <a16:creationId xmlns:a16="http://schemas.microsoft.com/office/drawing/2014/main" id="{AAE347A5-5C3B-4E19-BF73-9446243E5477}"/>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2" name="Tekstvak 11">
            <a:hlinkClick r:id="rId3" action="ppaction://hlinksldjump"/>
            <a:extLst>
              <a:ext uri="{FF2B5EF4-FFF2-40B4-BE49-F238E27FC236}">
                <a16:creationId xmlns:a16="http://schemas.microsoft.com/office/drawing/2014/main" id="{9C543F01-D00E-4434-9C4E-8FE3009D9140}"/>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4170522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0EB8A3AC-6F71-4589-8D9D-62997CEE43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110"/>
          <a:stretch/>
        </p:blipFill>
        <p:spPr bwMode="auto">
          <a:xfrm>
            <a:off x="0" y="-11422"/>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Advies 12 - 1858</a:t>
            </a:r>
            <a:endParaRPr lang="en-US" sz="3600" dirty="0"/>
          </a:p>
        </p:txBody>
      </p:sp>
      <p:cxnSp>
        <p:nvCxnSpPr>
          <p:cNvPr id="137" name="Straight Connector 13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3256705"/>
            <a:ext cx="4593021" cy="3167240"/>
          </a:xfrm>
        </p:spPr>
        <p:txBody>
          <a:bodyPr anchor="ctr">
            <a:normAutofit/>
          </a:bodyPr>
          <a:lstStyle/>
          <a:p>
            <a:pPr marL="0" indent="0">
              <a:buNone/>
            </a:pPr>
            <a:r>
              <a:rPr lang="nl-NL" sz="1400" dirty="0"/>
              <a:t>De Tweede Opiumoorlog lijk snel voorbij. Binnen twee jaar wordt de </a:t>
            </a:r>
            <a:r>
              <a:rPr lang="nl-NL" sz="1400" dirty="0" err="1"/>
              <a:t>Qing</a:t>
            </a:r>
            <a:r>
              <a:rPr lang="nl-NL" sz="1400" dirty="0"/>
              <a:t>-regering gedwongen een nieuwe vrede te tekenen, de </a:t>
            </a:r>
            <a:r>
              <a:rPr lang="nl-NL" sz="1400" b="1" dirty="0"/>
              <a:t>Vrede van Tianjin</a:t>
            </a:r>
            <a:r>
              <a:rPr lang="nl-NL" sz="1400" dirty="0"/>
              <a:t>. </a:t>
            </a:r>
          </a:p>
          <a:p>
            <a:pPr marL="0" indent="0">
              <a:buNone/>
            </a:pPr>
            <a:r>
              <a:rPr lang="nl-NL" sz="1400" dirty="0"/>
              <a:t>Hierin staat dat de Westerse landen in </a:t>
            </a:r>
            <a:r>
              <a:rPr lang="nl-NL" sz="1400" b="1" dirty="0"/>
              <a:t>elf havens </a:t>
            </a:r>
            <a:r>
              <a:rPr lang="nl-NL" sz="1400" dirty="0"/>
              <a:t>mogen handelen. Ze mogen tot Wuhan de </a:t>
            </a:r>
            <a:r>
              <a:rPr lang="nl-NL" sz="1400" dirty="0" err="1"/>
              <a:t>Yangtse</a:t>
            </a:r>
            <a:r>
              <a:rPr lang="nl-NL" sz="1400" dirty="0"/>
              <a:t>-rivier opvaren en met vergunning ook verder het binnenland in. De Britten, Fransen, Amerikanen en Russen mogen een </a:t>
            </a:r>
            <a:r>
              <a:rPr lang="nl-NL" sz="1400" b="1" dirty="0"/>
              <a:t>ambassade</a:t>
            </a:r>
            <a:r>
              <a:rPr lang="nl-NL" sz="1400" dirty="0"/>
              <a:t> stichten in Peking, een stad die normaal niet toegankelijk was voor buitenlanders. </a:t>
            </a:r>
          </a:p>
          <a:p>
            <a:pPr marL="0" indent="0">
              <a:buNone/>
            </a:pPr>
            <a:r>
              <a:rPr lang="nl-NL" sz="1400" dirty="0"/>
              <a:t>Het </a:t>
            </a:r>
            <a:r>
              <a:rPr lang="nl-NL" sz="1400" b="1" dirty="0"/>
              <a:t>christendom</a:t>
            </a:r>
            <a:r>
              <a:rPr lang="nl-NL" sz="1400" dirty="0"/>
              <a:t> wordt als godsdienst toegestaan in het Chinese rijk en de </a:t>
            </a:r>
            <a:r>
              <a:rPr lang="nl-NL" sz="1400" b="1" dirty="0"/>
              <a:t>opiumhandel</a:t>
            </a:r>
            <a:r>
              <a:rPr lang="nl-NL" sz="1400" dirty="0"/>
              <a:t> wordt </a:t>
            </a:r>
            <a:r>
              <a:rPr lang="nl-NL" sz="1400" b="1" dirty="0"/>
              <a:t>gelegaliseerd</a:t>
            </a:r>
            <a:r>
              <a:rPr lang="nl-NL" sz="1400" dirty="0"/>
              <a:t>.</a:t>
            </a:r>
          </a:p>
          <a:p>
            <a:pPr marL="0" indent="0">
              <a:buNone/>
            </a:pPr>
            <a:r>
              <a:rPr lang="nl-NL" sz="1600" dirty="0"/>
              <a:t> </a:t>
            </a:r>
            <a:r>
              <a:rPr lang="nl-NL" sz="1600" b="1" dirty="0"/>
              <a:t>Wat adviseer je de keizer om hieraan te doen?</a:t>
            </a:r>
            <a:endParaRPr lang="en-US" sz="1600" b="1" dirty="0"/>
          </a:p>
        </p:txBody>
      </p:sp>
      <p:sp>
        <p:nvSpPr>
          <p:cNvPr id="12" name="Tekstvak 11">
            <a:hlinkClick r:id="rId3" action="ppaction://hlinksldjump"/>
            <a:extLst>
              <a:ext uri="{FF2B5EF4-FFF2-40B4-BE49-F238E27FC236}">
                <a16:creationId xmlns:a16="http://schemas.microsoft.com/office/drawing/2014/main" id="{8C1E02D8-5A4E-4544-BC07-6ED462C70FB7}"/>
              </a:ext>
            </a:extLst>
          </p:cNvPr>
          <p:cNvSpPr txBox="1"/>
          <p:nvPr/>
        </p:nvSpPr>
        <p:spPr>
          <a:xfrm>
            <a:off x="8750462" y="5144732"/>
            <a:ext cx="3148314"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B. </a:t>
            </a:r>
            <a:r>
              <a:rPr lang="nl-NL" dirty="0"/>
              <a:t>Je adviseert de keizer om het verdrag niet te ondertekenen en naast zich neer te leggen. Het is een vernedering voor de keizer en alle Chinezen. </a:t>
            </a:r>
          </a:p>
        </p:txBody>
      </p:sp>
      <p:sp>
        <p:nvSpPr>
          <p:cNvPr id="13" name="Tekstvak 12">
            <a:hlinkClick r:id="rId4" action="ppaction://hlinksldjump"/>
            <a:extLst>
              <a:ext uri="{FF2B5EF4-FFF2-40B4-BE49-F238E27FC236}">
                <a16:creationId xmlns:a16="http://schemas.microsoft.com/office/drawing/2014/main" id="{F61DEC0C-F584-4FBF-9D67-6C77FFD1DDA5}"/>
              </a:ext>
            </a:extLst>
          </p:cNvPr>
          <p:cNvSpPr txBox="1"/>
          <p:nvPr/>
        </p:nvSpPr>
        <p:spPr>
          <a:xfrm>
            <a:off x="5308924" y="5144732"/>
            <a:ext cx="3148314" cy="1477328"/>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A. </a:t>
            </a:r>
            <a:r>
              <a:rPr lang="nl-NL" dirty="0"/>
              <a:t>Je adviseert de keizer om het verdrag te accepteren en snel te focussen op de vele opstanden die er nog broeden in het land. </a:t>
            </a:r>
            <a:endParaRPr lang="en-US" dirty="0"/>
          </a:p>
        </p:txBody>
      </p:sp>
    </p:spTree>
    <p:extLst>
      <p:ext uri="{BB962C8B-B14F-4D97-AF65-F5344CB8AC3E}">
        <p14:creationId xmlns:p14="http://schemas.microsoft.com/office/powerpoint/2010/main" val="3237945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6EB1696F-CE64-4C3A-A02D-6E6C32813A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4" t="19226" r="3617" b="3458"/>
          <a:stretch/>
        </p:blipFill>
        <p:spPr bwMode="auto">
          <a:xfrm>
            <a:off x="-1" y="1"/>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939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19957" y="1312652"/>
            <a:ext cx="4204137" cy="1342754"/>
          </a:xfrm>
        </p:spPr>
        <p:txBody>
          <a:bodyPr>
            <a:normAutofit/>
          </a:bodyPr>
          <a:lstStyle/>
          <a:p>
            <a:pPr algn="ctr"/>
            <a:r>
              <a:rPr lang="nl-NL" sz="3600" dirty="0"/>
              <a:t>Uitkomst 12 </a:t>
            </a:r>
            <a:endParaRPr lang="en-US" sz="3600" dirty="0"/>
          </a:p>
        </p:txBody>
      </p:sp>
      <p:cxnSp>
        <p:nvCxnSpPr>
          <p:cNvPr id="59397"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655406"/>
            <a:ext cx="4593021" cy="4202593"/>
          </a:xfrm>
        </p:spPr>
        <p:txBody>
          <a:bodyPr anchor="ctr">
            <a:normAutofit/>
          </a:bodyPr>
          <a:lstStyle/>
          <a:p>
            <a:pPr marL="0" indent="0">
              <a:buNone/>
            </a:pPr>
            <a:r>
              <a:rPr lang="nl-NL" sz="1400" dirty="0"/>
              <a:t>De keizer volgt je advies </a:t>
            </a:r>
            <a:r>
              <a:rPr lang="nl-NL" sz="1400" b="1" dirty="0"/>
              <a:t>NIET</a:t>
            </a:r>
            <a:r>
              <a:rPr lang="nl-NL" sz="1400" dirty="0"/>
              <a:t> op.</a:t>
            </a:r>
          </a:p>
          <a:p>
            <a:pPr marL="0" indent="0">
              <a:buNone/>
            </a:pPr>
            <a:r>
              <a:rPr lang="nl-NL" sz="1400" dirty="0"/>
              <a:t>Hoe graag de keizer zich ook zou willen focussen op de binnenlandse politiek, hij kan het niet over zijn hart krijgen dat de westerse landen hem zo vernederd hebben. Dus hij laat zijn leger de haven van Tianjin blokkeren voor buitenlanders. Op het moment dat de Britten horen dat ze niet meer welkom zijn, hervatten zij de oorlog. Dit keer komen ze met groot geschut en een enorm leger onder leiding van Lord </a:t>
            </a:r>
            <a:r>
              <a:rPr lang="nl-NL" sz="1400" dirty="0" err="1"/>
              <a:t>Elgin</a:t>
            </a:r>
            <a:r>
              <a:rPr lang="nl-NL" sz="1400" dirty="0"/>
              <a:t> en veroveren in no time de stad Peking zelf. De keizer moet wegvluchten terwijl zijn </a:t>
            </a:r>
            <a:r>
              <a:rPr lang="nl-NL" sz="1400" b="1" dirty="0"/>
              <a:t>zomerpaleis vernietigd</a:t>
            </a:r>
            <a:r>
              <a:rPr lang="nl-NL" sz="1400" dirty="0"/>
              <a:t> wordt door de westerse troepen. </a:t>
            </a:r>
          </a:p>
          <a:p>
            <a:pPr marL="0" indent="0">
              <a:buNone/>
            </a:pPr>
            <a:r>
              <a:rPr lang="nl-NL" sz="1400" dirty="0"/>
              <a:t>De keizer kan nu niet anders dan alsnog de vredesvoorwaarden accepteren. Er worden nog twee voorwaarden aan toegevoegd: het stuk land tegenover </a:t>
            </a:r>
            <a:r>
              <a:rPr lang="nl-NL" sz="1400" b="1" dirty="0"/>
              <a:t>Hong Kong </a:t>
            </a:r>
            <a:r>
              <a:rPr lang="nl-NL" sz="1400" dirty="0"/>
              <a:t>gaat ook naar Engeland én Chinezen mogen als </a:t>
            </a:r>
            <a:r>
              <a:rPr lang="nl-NL" sz="1400" b="1" dirty="0"/>
              <a:t>contractarbeiders naar de VS </a:t>
            </a:r>
            <a:r>
              <a:rPr lang="nl-NL" sz="1400" dirty="0"/>
              <a:t>trekken. </a:t>
            </a:r>
          </a:p>
        </p:txBody>
      </p:sp>
      <p:sp>
        <p:nvSpPr>
          <p:cNvPr id="12" name="Ovaal 11">
            <a:extLst>
              <a:ext uri="{FF2B5EF4-FFF2-40B4-BE49-F238E27FC236}">
                <a16:creationId xmlns:a16="http://schemas.microsoft.com/office/drawing/2014/main" id="{075A478E-AC41-4553-BAD5-4828378FFDDF}"/>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kstvak 12">
            <a:extLst>
              <a:ext uri="{FF2B5EF4-FFF2-40B4-BE49-F238E27FC236}">
                <a16:creationId xmlns:a16="http://schemas.microsoft.com/office/drawing/2014/main" id="{818C16CA-63D2-4059-9386-22A2A07E4345}"/>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4" name="Tekstvak 13">
            <a:hlinkClick r:id="rId3" action="ppaction://hlinksldjump"/>
            <a:extLst>
              <a:ext uri="{FF2B5EF4-FFF2-40B4-BE49-F238E27FC236}">
                <a16:creationId xmlns:a16="http://schemas.microsoft.com/office/drawing/2014/main" id="{496E318E-F9E7-4AD5-8A76-8E4A52F06A24}"/>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2807241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1BDC7C51-C321-40FB-A609-E20A4E451B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4" t="19226" r="3617" b="3458"/>
          <a:stretch/>
        </p:blipFill>
        <p:spPr bwMode="auto">
          <a:xfrm>
            <a:off x="-1" y="1"/>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12 </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233914"/>
            <a:ext cx="4593021" cy="4624085"/>
          </a:xfrm>
        </p:spPr>
        <p:txBody>
          <a:bodyPr anchor="ctr">
            <a:normAutofit/>
          </a:bodyPr>
          <a:lstStyle/>
          <a:p>
            <a:pPr marL="0" indent="0">
              <a:buNone/>
            </a:pPr>
            <a:r>
              <a:rPr lang="nl-NL" sz="1400" dirty="0"/>
              <a:t>De keizer volgt je advies op.</a:t>
            </a:r>
          </a:p>
          <a:p>
            <a:pPr marL="0" indent="0">
              <a:buNone/>
            </a:pPr>
            <a:r>
              <a:rPr lang="nl-NL" sz="1400" dirty="0"/>
              <a:t>Hij kan het niet over zijn hart krijgen dat de westerse landen hem zo vernederd hebben. Dus hij laat zijn leger de haven van Tianjin blokkeren voor buitenlanders. Op het moment dat de Britten horen dat ze niet meer welkom zijn, hervatten zij de oorlog. Dit keer komen ze met groot geschut en een enorm leger onder leiding van Lord </a:t>
            </a:r>
            <a:r>
              <a:rPr lang="nl-NL" sz="1400" dirty="0" err="1"/>
              <a:t>Elgin</a:t>
            </a:r>
            <a:r>
              <a:rPr lang="nl-NL" sz="1400" dirty="0"/>
              <a:t> en veroveren in no time de stad Peking zelf. De keizer moet wegvluchten terwijl zijn </a:t>
            </a:r>
            <a:r>
              <a:rPr lang="nl-NL" sz="1400" b="1" dirty="0"/>
              <a:t>zomerpaleis vernietigd </a:t>
            </a:r>
            <a:r>
              <a:rPr lang="nl-NL" sz="1400" dirty="0"/>
              <a:t>wordt door de westerse troepen. </a:t>
            </a:r>
          </a:p>
          <a:p>
            <a:pPr marL="0" indent="0">
              <a:buNone/>
            </a:pPr>
            <a:r>
              <a:rPr lang="nl-NL" sz="1400" dirty="0"/>
              <a:t>De keizer kan nu niet anders dan alsnog de vredesvoorwaarden accepteren. Er worden nog twee voorwaarden aan toegevoegd: het stuk land tegenover </a:t>
            </a:r>
            <a:r>
              <a:rPr lang="nl-NL" sz="1400" b="1" dirty="0"/>
              <a:t>Hong Kong</a:t>
            </a:r>
            <a:r>
              <a:rPr lang="nl-NL" sz="1400" dirty="0"/>
              <a:t> gaat ook naar Engeland én Chinezen mogen als </a:t>
            </a:r>
            <a:r>
              <a:rPr lang="nl-NL" sz="1400" b="1" dirty="0"/>
              <a:t>contractarbeiders naar de VS </a:t>
            </a:r>
            <a:r>
              <a:rPr lang="nl-NL" sz="1400" dirty="0"/>
              <a:t>trekken. </a:t>
            </a:r>
          </a:p>
        </p:txBody>
      </p:sp>
      <p:sp>
        <p:nvSpPr>
          <p:cNvPr id="10" name="Ovaal 9">
            <a:extLst>
              <a:ext uri="{FF2B5EF4-FFF2-40B4-BE49-F238E27FC236}">
                <a16:creationId xmlns:a16="http://schemas.microsoft.com/office/drawing/2014/main" id="{CD92487B-2358-4CD0-B944-F2F4C8C3030A}"/>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kstvak 10">
            <a:extLst>
              <a:ext uri="{FF2B5EF4-FFF2-40B4-BE49-F238E27FC236}">
                <a16:creationId xmlns:a16="http://schemas.microsoft.com/office/drawing/2014/main" id="{80E0AEE6-EF70-4C2E-80B8-E5FFF2F753B0}"/>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20</a:t>
            </a:r>
            <a:endParaRPr lang="en-US" sz="2000" b="1" dirty="0"/>
          </a:p>
        </p:txBody>
      </p:sp>
      <p:sp>
        <p:nvSpPr>
          <p:cNvPr id="12" name="Tekstvak 11">
            <a:hlinkClick r:id="rId3" action="ppaction://hlinksldjump"/>
            <a:extLst>
              <a:ext uri="{FF2B5EF4-FFF2-40B4-BE49-F238E27FC236}">
                <a16:creationId xmlns:a16="http://schemas.microsoft.com/office/drawing/2014/main" id="{6548AD6A-F9AB-42FB-9920-5BB3B4644A92}"/>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32282782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a:hlinkClick r:id="rId2" action="ppaction://hlinksldjump"/>
            <a:extLst>
              <a:ext uri="{FF2B5EF4-FFF2-40B4-BE49-F238E27FC236}">
                <a16:creationId xmlns:a16="http://schemas.microsoft.com/office/drawing/2014/main" id="{FE3609FB-27A9-42CB-82DB-FC7006A86B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Advies 13 - 1860</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3256704"/>
            <a:ext cx="4593021" cy="3315463"/>
          </a:xfrm>
        </p:spPr>
        <p:txBody>
          <a:bodyPr anchor="ctr">
            <a:normAutofit/>
          </a:bodyPr>
          <a:lstStyle/>
          <a:p>
            <a:pPr marL="0" indent="0">
              <a:buNone/>
            </a:pPr>
            <a:r>
              <a:rPr lang="nl-NL" sz="1400" dirty="0"/>
              <a:t>Na de vernederende </a:t>
            </a:r>
            <a:r>
              <a:rPr lang="nl-NL" sz="1400" b="1" dirty="0"/>
              <a:t>Conventie van Peking </a:t>
            </a:r>
            <a:r>
              <a:rPr lang="nl-NL" sz="1400" dirty="0"/>
              <a:t>waarin het verdrag van Tianjin werd bevestigd is het is voor de keizer inmiddels duidelijk dat het Chinese leger niet opgewassen is tegen de westerse mogendheden. In 1859 is het </a:t>
            </a:r>
            <a:r>
              <a:rPr lang="nl-NL" sz="1400" b="1" dirty="0"/>
              <a:t>Japanse leger</a:t>
            </a:r>
            <a:r>
              <a:rPr lang="nl-NL" sz="1400" dirty="0"/>
              <a:t> ook verslagen en ook geconfronteerd met vernederende verdragen. </a:t>
            </a:r>
          </a:p>
          <a:p>
            <a:pPr marL="0" indent="0">
              <a:buNone/>
            </a:pPr>
            <a:r>
              <a:rPr lang="nl-NL" sz="1400" dirty="0"/>
              <a:t>Het enige legeronderdeel dat succes leek te hebben was een huurlingenleger uit Shanghai dat mede door de Franse handelaren werd gefinancierd. Dit leger was uitgerust met westerse wapens en gebruikte westerse technieken en tactieken. Het wist in dit jaar zelfs de </a:t>
            </a:r>
            <a:r>
              <a:rPr lang="nl-NL" sz="1400" dirty="0" err="1"/>
              <a:t>Taipingrebellen</a:t>
            </a:r>
            <a:r>
              <a:rPr lang="nl-NL" sz="1400" dirty="0"/>
              <a:t> tegen te houden die Shanghai wilden innemen en kreeg de bijnaam </a:t>
            </a:r>
            <a:r>
              <a:rPr lang="nl-NL" sz="1400" b="1" dirty="0"/>
              <a:t>Het </a:t>
            </a:r>
            <a:r>
              <a:rPr lang="nl-NL" sz="1400" b="1" dirty="0" err="1"/>
              <a:t>Altijdoverwinnende</a:t>
            </a:r>
            <a:r>
              <a:rPr lang="nl-NL" sz="1400" b="1" dirty="0"/>
              <a:t> Leger</a:t>
            </a:r>
            <a:r>
              <a:rPr lang="nl-NL" sz="1400" dirty="0"/>
              <a:t>.</a:t>
            </a:r>
          </a:p>
          <a:p>
            <a:pPr marL="0" indent="0">
              <a:buNone/>
            </a:pPr>
            <a:r>
              <a:rPr lang="en-US" sz="1600" b="1" dirty="0"/>
              <a:t>Wat </a:t>
            </a:r>
            <a:r>
              <a:rPr lang="en-US" sz="1600" b="1" dirty="0" err="1"/>
              <a:t>adviseer</a:t>
            </a:r>
            <a:r>
              <a:rPr lang="en-US" sz="1600" b="1" dirty="0"/>
              <a:t> je de Keizer om op </a:t>
            </a:r>
            <a:r>
              <a:rPr lang="en-US" sz="1600" b="1" dirty="0" err="1"/>
              <a:t>te</a:t>
            </a:r>
            <a:r>
              <a:rPr lang="en-US" sz="1600" b="1" dirty="0"/>
              <a:t> </a:t>
            </a:r>
            <a:r>
              <a:rPr lang="en-US" sz="1600" b="1" dirty="0" err="1"/>
              <a:t>focussen</a:t>
            </a:r>
            <a:r>
              <a:rPr lang="en-US" sz="1600" b="1" dirty="0"/>
              <a:t>?</a:t>
            </a:r>
          </a:p>
        </p:txBody>
      </p:sp>
      <p:sp>
        <p:nvSpPr>
          <p:cNvPr id="9" name="Tekstvak 8">
            <a:hlinkClick r:id="rId4" action="ppaction://hlinksldjump"/>
            <a:extLst>
              <a:ext uri="{FF2B5EF4-FFF2-40B4-BE49-F238E27FC236}">
                <a16:creationId xmlns:a16="http://schemas.microsoft.com/office/drawing/2014/main" id="{3122264E-7CCA-428A-81DF-7ECFABB7CFD1}"/>
              </a:ext>
            </a:extLst>
          </p:cNvPr>
          <p:cNvSpPr txBox="1"/>
          <p:nvPr/>
        </p:nvSpPr>
        <p:spPr>
          <a:xfrm>
            <a:off x="8750462" y="1817692"/>
            <a:ext cx="3148314" cy="1477328"/>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A. </a:t>
            </a:r>
            <a:r>
              <a:rPr lang="nl-NL" dirty="0"/>
              <a:t>Hoogste prioriteit is het neerslaan van de </a:t>
            </a:r>
            <a:r>
              <a:rPr lang="nl-NL" dirty="0" err="1"/>
              <a:t>Taiping</a:t>
            </a:r>
            <a:r>
              <a:rPr lang="nl-NL" dirty="0"/>
              <a:t>-opstand. Het leger van Hong had nu ruim een half miljoen soldaten</a:t>
            </a:r>
            <a:endParaRPr lang="en-US" dirty="0"/>
          </a:p>
        </p:txBody>
      </p:sp>
      <p:sp>
        <p:nvSpPr>
          <p:cNvPr id="10" name="Tekstvak 9">
            <a:hlinkClick r:id="rId5" action="ppaction://hlinksldjump"/>
            <a:extLst>
              <a:ext uri="{FF2B5EF4-FFF2-40B4-BE49-F238E27FC236}">
                <a16:creationId xmlns:a16="http://schemas.microsoft.com/office/drawing/2014/main" id="{375C5B82-EA37-4FEC-A656-B683DB42062B}"/>
              </a:ext>
            </a:extLst>
          </p:cNvPr>
          <p:cNvSpPr txBox="1"/>
          <p:nvPr/>
        </p:nvSpPr>
        <p:spPr>
          <a:xfrm>
            <a:off x="8750462" y="3608677"/>
            <a:ext cx="3148314" cy="1477328"/>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B. </a:t>
            </a:r>
            <a:r>
              <a:rPr lang="nl-NL" dirty="0"/>
              <a:t>Hoogste prioriteit is het herstellen van de economie en geldstromen, dus veel bezuinigen om de schatkist weer te vullen. </a:t>
            </a:r>
            <a:endParaRPr lang="en-US" dirty="0"/>
          </a:p>
        </p:txBody>
      </p:sp>
      <p:sp>
        <p:nvSpPr>
          <p:cNvPr id="11" name="Tekstvak 10">
            <a:hlinkClick r:id="rId6" action="ppaction://hlinksldjump"/>
            <a:extLst>
              <a:ext uri="{FF2B5EF4-FFF2-40B4-BE49-F238E27FC236}">
                <a16:creationId xmlns:a16="http://schemas.microsoft.com/office/drawing/2014/main" id="{6FFBDEF0-17BB-4F91-AE5E-C9B54864A26D}"/>
              </a:ext>
            </a:extLst>
          </p:cNvPr>
          <p:cNvSpPr txBox="1"/>
          <p:nvPr/>
        </p:nvSpPr>
        <p:spPr>
          <a:xfrm>
            <a:off x="8750462" y="5371838"/>
            <a:ext cx="3148314" cy="1200329"/>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A. </a:t>
            </a:r>
            <a:r>
              <a:rPr lang="nl-NL" dirty="0"/>
              <a:t>Hoogste prioriteit is het te vriend houden van de Westerse mogendheden om een nieuwe oorlog te voorkomen. </a:t>
            </a:r>
            <a:endParaRPr lang="en-US" dirty="0"/>
          </a:p>
        </p:txBody>
      </p:sp>
    </p:spTree>
    <p:extLst>
      <p:ext uri="{BB962C8B-B14F-4D97-AF65-F5344CB8AC3E}">
        <p14:creationId xmlns:p14="http://schemas.microsoft.com/office/powerpoint/2010/main" val="1886612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70D5BF9D-0C66-4EE2-901B-5C3B4D0B67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33" b="1706"/>
          <a:stretch/>
        </p:blipFill>
        <p:spPr bwMode="auto">
          <a:xfrm flipH="1">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13 </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673490" y="2878108"/>
            <a:ext cx="4593021" cy="3952118"/>
          </a:xfrm>
        </p:spPr>
        <p:txBody>
          <a:bodyPr anchor="ctr">
            <a:normAutofit/>
          </a:bodyPr>
          <a:lstStyle/>
          <a:p>
            <a:pPr marL="0" indent="0">
              <a:buNone/>
            </a:pPr>
            <a:r>
              <a:rPr lang="nl-NL" sz="1400" dirty="0"/>
              <a:t>De keizer volgt je advies op. </a:t>
            </a:r>
          </a:p>
          <a:p>
            <a:pPr marL="0" indent="0">
              <a:buNone/>
            </a:pPr>
            <a:r>
              <a:rPr lang="nl-NL" sz="1400" dirty="0"/>
              <a:t>Hoewel, de keizer was een zesjarig jongetje dat op de troon was gezet. Zijn moeder – de weduwe-keizerin </a:t>
            </a:r>
            <a:r>
              <a:rPr lang="nl-NL" sz="1400" b="1" dirty="0" err="1"/>
              <a:t>Cixi</a:t>
            </a:r>
            <a:r>
              <a:rPr lang="nl-NL" sz="1400" dirty="0"/>
              <a:t> had de werkelijke macht in handen vanaf deze tijd. Ze was in 1850 als concubine aan het hof gekomen, maar zal vanaf nu tot haar sterfbed de machtigste partij aan het hof zijn, wie de keizer ook mag zijn. </a:t>
            </a:r>
            <a:r>
              <a:rPr lang="nl-NL" sz="1400" dirty="0" err="1"/>
              <a:t>Cixi</a:t>
            </a:r>
            <a:r>
              <a:rPr lang="nl-NL" sz="1400" dirty="0"/>
              <a:t> zag het succes van het leger uit Shanghai en incorporeerde het in het leger. Ze wilde het leger ook verder hervormen om de nog lopende </a:t>
            </a:r>
            <a:r>
              <a:rPr lang="nl-NL" sz="1400" dirty="0" err="1"/>
              <a:t>Taiping</a:t>
            </a:r>
            <a:r>
              <a:rPr lang="nl-NL" sz="1400" dirty="0"/>
              <a:t>- en </a:t>
            </a:r>
            <a:r>
              <a:rPr lang="nl-NL" sz="1400" dirty="0" err="1"/>
              <a:t>Nianopstanden</a:t>
            </a:r>
            <a:r>
              <a:rPr lang="nl-NL" sz="1400" dirty="0"/>
              <a:t> neer te slaan. </a:t>
            </a:r>
          </a:p>
          <a:p>
            <a:pPr marL="0" indent="0">
              <a:buNone/>
            </a:pPr>
            <a:r>
              <a:rPr lang="nl-NL" sz="1400" dirty="0"/>
              <a:t>De </a:t>
            </a:r>
            <a:r>
              <a:rPr lang="nl-NL" sz="1400" dirty="0" err="1"/>
              <a:t>Qing</a:t>
            </a:r>
            <a:r>
              <a:rPr lang="nl-NL" sz="1400" dirty="0"/>
              <a:t>-regering kocht veel wapens bij de westerse landen, en huurde westerse officiers in om het leger te trainen. Binnen een paar jaar begon het zijn vruchten af te leveren en wist de </a:t>
            </a:r>
            <a:r>
              <a:rPr lang="nl-NL" sz="1400" dirty="0" err="1"/>
              <a:t>Qing</a:t>
            </a:r>
            <a:r>
              <a:rPr lang="nl-NL" sz="1400" dirty="0"/>
              <a:t>-regering de opstanden neer te slaan. Ook een nieuwe – </a:t>
            </a:r>
            <a:r>
              <a:rPr lang="nl-NL" sz="1400" b="1" dirty="0" err="1"/>
              <a:t>Dungan</a:t>
            </a:r>
            <a:r>
              <a:rPr lang="nl-NL" sz="1400" dirty="0"/>
              <a:t> – opstand in het binnenland werd neergeslagen. Eindelijk leek de vrede met de westerse landen wat interne rust op te leveren.</a:t>
            </a:r>
          </a:p>
        </p:txBody>
      </p:sp>
      <p:sp>
        <p:nvSpPr>
          <p:cNvPr id="9" name="Ovaal 8">
            <a:extLst>
              <a:ext uri="{FF2B5EF4-FFF2-40B4-BE49-F238E27FC236}">
                <a16:creationId xmlns:a16="http://schemas.microsoft.com/office/drawing/2014/main" id="{77B8B134-5660-4291-AF3E-C00515EB34AE}"/>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kstvak 9">
            <a:extLst>
              <a:ext uri="{FF2B5EF4-FFF2-40B4-BE49-F238E27FC236}">
                <a16:creationId xmlns:a16="http://schemas.microsoft.com/office/drawing/2014/main" id="{194B099B-56F1-4CC3-821F-09F03693F2DA}"/>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1" name="Tekstvak 10">
            <a:hlinkClick r:id="rId3" action="ppaction://hlinksldjump"/>
            <a:extLst>
              <a:ext uri="{FF2B5EF4-FFF2-40B4-BE49-F238E27FC236}">
                <a16:creationId xmlns:a16="http://schemas.microsoft.com/office/drawing/2014/main" id="{33C35193-7186-4E29-A945-6BADAE6D4570}"/>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4205210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C644BF5-CE6F-4536-9730-87C0A63119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8" b="13834"/>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CE2C10FF-5A38-46BC-BC06-317F768F20F6}"/>
              </a:ext>
            </a:extLst>
          </p:cNvPr>
          <p:cNvSpPr>
            <a:spLocks noGrp="1"/>
          </p:cNvSpPr>
          <p:nvPr>
            <p:ph type="title"/>
          </p:nvPr>
        </p:nvSpPr>
        <p:spPr>
          <a:xfrm>
            <a:off x="652692" y="998175"/>
            <a:ext cx="4204137" cy="1342754"/>
          </a:xfrm>
        </p:spPr>
        <p:txBody>
          <a:bodyPr>
            <a:normAutofit/>
          </a:bodyPr>
          <a:lstStyle/>
          <a:p>
            <a:pPr algn="ctr"/>
            <a:r>
              <a:rPr lang="nl-NL" sz="3600" dirty="0"/>
              <a:t>Uitleg</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51917E7F-72DF-475B-AE48-0E4183081F78}"/>
              </a:ext>
            </a:extLst>
          </p:cNvPr>
          <p:cNvSpPr>
            <a:spLocks noGrp="1"/>
          </p:cNvSpPr>
          <p:nvPr>
            <p:ph idx="1"/>
          </p:nvPr>
        </p:nvSpPr>
        <p:spPr>
          <a:xfrm>
            <a:off x="709448" y="2025570"/>
            <a:ext cx="4593021" cy="4551710"/>
          </a:xfrm>
        </p:spPr>
        <p:txBody>
          <a:bodyPr anchor="ctr">
            <a:normAutofit/>
          </a:bodyPr>
          <a:lstStyle/>
          <a:p>
            <a:pPr marL="0" indent="0" algn="just">
              <a:buNone/>
            </a:pPr>
            <a:r>
              <a:rPr lang="nl-NL" sz="1400" dirty="0"/>
              <a:t>In deze werkvorm staan alle belangrijke gebeurtenissen uit de 19</a:t>
            </a:r>
            <a:r>
              <a:rPr lang="nl-NL" sz="1400" baseline="30000" dirty="0"/>
              <a:t>e</a:t>
            </a:r>
            <a:r>
              <a:rPr lang="nl-NL" sz="1400" dirty="0"/>
              <a:t> eeuw centraal. Je doorloopt op een concreet niveau, namelijk als een trouwe adviseur van de </a:t>
            </a:r>
            <a:r>
              <a:rPr lang="nl-NL" sz="1400" dirty="0" err="1"/>
              <a:t>Qing</a:t>
            </a:r>
            <a:r>
              <a:rPr lang="nl-NL" sz="1400" dirty="0"/>
              <a:t>-dynastie. </a:t>
            </a:r>
          </a:p>
          <a:p>
            <a:pPr marL="0" indent="0" algn="just">
              <a:buNone/>
            </a:pPr>
            <a:r>
              <a:rPr lang="nl-NL" sz="1400" dirty="0"/>
              <a:t>Je werkt aan het hof van de </a:t>
            </a:r>
            <a:r>
              <a:rPr lang="nl-NL" sz="1400" dirty="0" err="1"/>
              <a:t>Qing</a:t>
            </a:r>
            <a:r>
              <a:rPr lang="nl-NL" sz="1400" dirty="0"/>
              <a:t> keizers als raadgever. </a:t>
            </a:r>
          </a:p>
          <a:p>
            <a:pPr marL="0" indent="0" algn="just">
              <a:buNone/>
            </a:pPr>
            <a:r>
              <a:rPr lang="nl-NL" sz="1400" dirty="0"/>
              <a:t>Je hebt na lang en veel studeren het zware ambtenaren-examen gehaald, waardoor je bij de keizerlijke ambtenarij in dienst kon. </a:t>
            </a:r>
          </a:p>
          <a:p>
            <a:pPr marL="0" indent="0" algn="just">
              <a:buNone/>
            </a:pPr>
            <a:r>
              <a:rPr lang="nl-NL" sz="1400" dirty="0"/>
              <a:t>Je probeert de naam en traditie van het </a:t>
            </a:r>
            <a:r>
              <a:rPr lang="nl-NL" sz="1400" dirty="0" err="1"/>
              <a:t>Middenrijk</a:t>
            </a:r>
            <a:r>
              <a:rPr lang="nl-NL" sz="1400" dirty="0"/>
              <a:t> – een andere naam voor China –hoog te houden en hebt het beste voor </a:t>
            </a:r>
            <a:r>
              <a:rPr lang="nl-NL" sz="1400" dirty="0" err="1"/>
              <a:t>voor</a:t>
            </a:r>
            <a:r>
              <a:rPr lang="nl-NL" sz="1400" dirty="0"/>
              <a:t> de </a:t>
            </a:r>
            <a:r>
              <a:rPr lang="nl-NL" sz="1400" dirty="0" err="1"/>
              <a:t>Qing</a:t>
            </a:r>
            <a:r>
              <a:rPr lang="nl-NL" sz="1400" dirty="0"/>
              <a:t>-dynastie.  </a:t>
            </a:r>
          </a:p>
          <a:p>
            <a:pPr marL="0" indent="0" algn="just">
              <a:buNone/>
            </a:pPr>
            <a:r>
              <a:rPr lang="nl-NL" sz="1400" dirty="0"/>
              <a:t>Als adviseur word je steeds met een situatie geconfronteerd, waar de regering op moet reageren. Het is aan jou om ze advies te geven. </a:t>
            </a:r>
          </a:p>
          <a:p>
            <a:pPr marL="0" indent="0" algn="just">
              <a:buNone/>
            </a:pPr>
            <a:r>
              <a:rPr lang="nl-NL" sz="1400" dirty="0"/>
              <a:t>In de hierna volgende slides moet je in totaal 19 adviezen geven. Na elk advies kijk je of de keizer je advies heeft opgevolgd én of je advies het Hemels Mandaat heeft versterkt of juist niet. </a:t>
            </a:r>
          </a:p>
          <a:p>
            <a:pPr marL="0" indent="0" algn="just">
              <a:buNone/>
            </a:pPr>
            <a:r>
              <a:rPr lang="nl-NL" sz="1400" dirty="0"/>
              <a:t>Je krijgt een apart blad om je score op bij te houden. Wie van jullie is de beste adviseur? Succes!</a:t>
            </a:r>
            <a:endParaRPr lang="en-US" sz="1200" dirty="0"/>
          </a:p>
        </p:txBody>
      </p:sp>
      <p:pic>
        <p:nvPicPr>
          <p:cNvPr id="8" name="Picture 4">
            <a:extLst>
              <a:ext uri="{FF2B5EF4-FFF2-40B4-BE49-F238E27FC236}">
                <a16:creationId xmlns:a16="http://schemas.microsoft.com/office/drawing/2014/main" id="{030ABCA1-ABBC-4502-8632-16676620E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594775" y="275932"/>
            <a:ext cx="4204090" cy="6306135"/>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hlinkClick r:id="rId4" action="ppaction://hlinksldjump"/>
            <a:extLst>
              <a:ext uri="{FF2B5EF4-FFF2-40B4-BE49-F238E27FC236}">
                <a16:creationId xmlns:a16="http://schemas.microsoft.com/office/drawing/2014/main" id="{9A543838-4E96-41E9-BF6C-778D3BCE5430}"/>
              </a:ext>
            </a:extLst>
          </p:cNvPr>
          <p:cNvSpPr txBox="1"/>
          <p:nvPr/>
        </p:nvSpPr>
        <p:spPr>
          <a:xfrm>
            <a:off x="6529386" y="4332217"/>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nl-NL" sz="1600" dirty="0"/>
              <a:t>Klik hier om te beginnen!</a:t>
            </a:r>
            <a:endParaRPr lang="en-US" sz="1600" dirty="0"/>
          </a:p>
        </p:txBody>
      </p:sp>
    </p:spTree>
    <p:extLst>
      <p:ext uri="{BB962C8B-B14F-4D97-AF65-F5344CB8AC3E}">
        <p14:creationId xmlns:p14="http://schemas.microsoft.com/office/powerpoint/2010/main" val="519124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70D5BF9D-0C66-4EE2-901B-5C3B4D0B67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33" b="1706"/>
          <a:stretch/>
        </p:blipFill>
        <p:spPr bwMode="auto">
          <a:xfrm flipH="1">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5837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13 </a:t>
            </a:r>
            <a:endParaRPr lang="en-US" sz="3600" dirty="0"/>
          </a:p>
        </p:txBody>
      </p:sp>
      <p:cxnSp>
        <p:nvCxnSpPr>
          <p:cNvPr id="58373"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15005" y="2864098"/>
            <a:ext cx="4593021" cy="3819645"/>
          </a:xfrm>
        </p:spPr>
        <p:txBody>
          <a:bodyPr anchor="ctr">
            <a:normAutofit/>
          </a:bodyPr>
          <a:lstStyle/>
          <a:p>
            <a:pPr marL="0" indent="0">
              <a:buNone/>
            </a:pPr>
            <a:r>
              <a:rPr lang="nl-NL" sz="1400" dirty="0"/>
              <a:t>De keizer volgt je advies </a:t>
            </a:r>
            <a:r>
              <a:rPr lang="nl-NL" sz="1400" b="1" dirty="0"/>
              <a:t>NIET</a:t>
            </a:r>
            <a:r>
              <a:rPr lang="nl-NL" sz="1400" dirty="0"/>
              <a:t> op. </a:t>
            </a:r>
          </a:p>
          <a:p>
            <a:pPr marL="0" indent="0">
              <a:buNone/>
            </a:pPr>
            <a:r>
              <a:rPr lang="nl-NL" sz="1400" dirty="0"/>
              <a:t>De keizer stelde op dit moment sowieso niets voor. Hij was een zesjarig jongetje dat op de troon was gezet. Zijn moeder – de weduwe-keizerin </a:t>
            </a:r>
            <a:r>
              <a:rPr lang="nl-NL" sz="1400" b="1" dirty="0" err="1"/>
              <a:t>Cixi</a:t>
            </a:r>
            <a:r>
              <a:rPr lang="nl-NL" sz="1400" dirty="0"/>
              <a:t> had de werkelijke macht in handen vanaf deze tijd. Ze was in 1850 als concubine aan het hof gekomen, maar zal vanaf nu tot haar sterfbed de machtigste partij aan het hof zijn, wie de keizer ook mag zijn. </a:t>
            </a:r>
            <a:r>
              <a:rPr lang="nl-NL" sz="1400" dirty="0" err="1"/>
              <a:t>Cixi</a:t>
            </a:r>
            <a:r>
              <a:rPr lang="nl-NL" sz="1400" dirty="0"/>
              <a:t> zag het succes van het leger uit Shanghai en incorporeerde het in het leger. Ze wilde het leger ook verder hervormen om de nog lopende </a:t>
            </a:r>
            <a:r>
              <a:rPr lang="nl-NL" sz="1400" dirty="0" err="1"/>
              <a:t>Taiping</a:t>
            </a:r>
            <a:r>
              <a:rPr lang="nl-NL" sz="1400" dirty="0"/>
              <a:t>- en </a:t>
            </a:r>
            <a:r>
              <a:rPr lang="nl-NL" sz="1400" dirty="0" err="1"/>
              <a:t>Nianopstanden</a:t>
            </a:r>
            <a:r>
              <a:rPr lang="nl-NL" sz="1400" dirty="0"/>
              <a:t> neer te slaan. Er kwam nog een nieuwe – </a:t>
            </a:r>
            <a:r>
              <a:rPr lang="nl-NL" sz="1400" b="1" dirty="0" err="1"/>
              <a:t>Dungan</a:t>
            </a:r>
            <a:r>
              <a:rPr lang="nl-NL" sz="1400" dirty="0"/>
              <a:t> – opstand bij.</a:t>
            </a:r>
          </a:p>
          <a:p>
            <a:pPr marL="0" indent="0">
              <a:buNone/>
            </a:pPr>
            <a:r>
              <a:rPr lang="nl-NL" sz="1400" dirty="0"/>
              <a:t>De </a:t>
            </a:r>
            <a:r>
              <a:rPr lang="nl-NL" sz="1400" dirty="0" err="1"/>
              <a:t>Qing</a:t>
            </a:r>
            <a:r>
              <a:rPr lang="nl-NL" sz="1400" dirty="0"/>
              <a:t>-regering kocht veel wapens bij de westerse landen, en huurde westerse officiers in om het leger te trainen. Binnen een paar jaar begon het zijn vruchten af te leveren en wist de </a:t>
            </a:r>
            <a:r>
              <a:rPr lang="nl-NL" sz="1400" dirty="0" err="1"/>
              <a:t>Qing</a:t>
            </a:r>
            <a:r>
              <a:rPr lang="nl-NL" sz="1400" dirty="0"/>
              <a:t>-regering de opstanden neer te slaan. Economische hervormingen werd nog niet veel aan gedaan.</a:t>
            </a:r>
          </a:p>
        </p:txBody>
      </p:sp>
      <p:sp>
        <p:nvSpPr>
          <p:cNvPr id="12" name="Ovaal 11">
            <a:extLst>
              <a:ext uri="{FF2B5EF4-FFF2-40B4-BE49-F238E27FC236}">
                <a16:creationId xmlns:a16="http://schemas.microsoft.com/office/drawing/2014/main" id="{490EBEF3-CD9E-46AB-A0E1-9D4B881F4879}"/>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kstvak 12">
            <a:extLst>
              <a:ext uri="{FF2B5EF4-FFF2-40B4-BE49-F238E27FC236}">
                <a16:creationId xmlns:a16="http://schemas.microsoft.com/office/drawing/2014/main" id="{B3700B5F-F1FE-4FBF-A6D9-D705555778C5}"/>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4" name="Tekstvak 13">
            <a:hlinkClick r:id="rId3" action="ppaction://hlinksldjump"/>
            <a:extLst>
              <a:ext uri="{FF2B5EF4-FFF2-40B4-BE49-F238E27FC236}">
                <a16:creationId xmlns:a16="http://schemas.microsoft.com/office/drawing/2014/main" id="{AE7FC24B-AAC4-4041-ADA9-4C3476794599}"/>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89910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70D5BF9D-0C66-4EE2-901B-5C3B4D0B67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33" b="1706"/>
          <a:stretch/>
        </p:blipFill>
        <p:spPr bwMode="auto">
          <a:xfrm flipH="1">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19957" y="1440956"/>
            <a:ext cx="4204137" cy="1342754"/>
          </a:xfrm>
        </p:spPr>
        <p:txBody>
          <a:bodyPr>
            <a:normAutofit/>
          </a:bodyPr>
          <a:lstStyle/>
          <a:p>
            <a:pPr algn="ctr"/>
            <a:r>
              <a:rPr lang="nl-NL" sz="3600" dirty="0"/>
              <a:t>Uitkomst 13 </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788979" y="2956696"/>
            <a:ext cx="4593021" cy="3901304"/>
          </a:xfrm>
        </p:spPr>
        <p:txBody>
          <a:bodyPr anchor="ctr">
            <a:normAutofit/>
          </a:bodyPr>
          <a:lstStyle/>
          <a:p>
            <a:pPr marL="0" indent="0">
              <a:buNone/>
            </a:pPr>
            <a:r>
              <a:rPr lang="nl-NL" sz="1400" dirty="0"/>
              <a:t>De keizer volgt je advies </a:t>
            </a:r>
            <a:r>
              <a:rPr lang="nl-NL" sz="1400" b="1" dirty="0"/>
              <a:t>NIET</a:t>
            </a:r>
            <a:r>
              <a:rPr lang="nl-NL" sz="1400" dirty="0"/>
              <a:t> op. </a:t>
            </a:r>
          </a:p>
          <a:p>
            <a:pPr marL="0" indent="0">
              <a:buNone/>
            </a:pPr>
            <a:r>
              <a:rPr lang="nl-NL" sz="1400" dirty="0"/>
              <a:t>Hoewel, de keizer was pas zes en zijn moeder – de weduwe-keizerin </a:t>
            </a:r>
            <a:r>
              <a:rPr lang="nl-NL" sz="1400" dirty="0" err="1"/>
              <a:t>Cixi</a:t>
            </a:r>
            <a:r>
              <a:rPr lang="nl-NL" sz="1400" dirty="0"/>
              <a:t> had de werkelijke macht in handen vanaf deze tijd. Ze was in 1850 als concubine aan het hof gekomen, maar zal vanaf nu tot haar sterfbed de machtigste partij aan het hof zijn, wie de keizer ook mag zijn. </a:t>
            </a:r>
            <a:r>
              <a:rPr lang="nl-NL" sz="1400" b="1" dirty="0" err="1"/>
              <a:t>Cixi</a:t>
            </a:r>
            <a:r>
              <a:rPr lang="nl-NL" sz="1400" dirty="0"/>
              <a:t> zag het succes van het leger uit Shanghai en incorporeerde het in het leger. Ze wilde het leger ook verder hervormen om de nog lopende </a:t>
            </a:r>
            <a:r>
              <a:rPr lang="nl-NL" sz="1400" dirty="0" err="1"/>
              <a:t>Taiping</a:t>
            </a:r>
            <a:r>
              <a:rPr lang="nl-NL" sz="1400" dirty="0"/>
              <a:t>- en </a:t>
            </a:r>
            <a:r>
              <a:rPr lang="nl-NL" sz="1400" dirty="0" err="1"/>
              <a:t>Nian</a:t>
            </a:r>
            <a:r>
              <a:rPr lang="nl-NL" sz="1400" dirty="0"/>
              <a:t>-opstanden neer te slaan. </a:t>
            </a:r>
          </a:p>
          <a:p>
            <a:pPr marL="0" indent="0">
              <a:buNone/>
            </a:pPr>
            <a:r>
              <a:rPr lang="nl-NL" sz="1400" dirty="0"/>
              <a:t>De </a:t>
            </a:r>
            <a:r>
              <a:rPr lang="nl-NL" sz="1400" dirty="0" err="1"/>
              <a:t>Qing</a:t>
            </a:r>
            <a:r>
              <a:rPr lang="nl-NL" sz="1400" dirty="0"/>
              <a:t>-regering hield de westerlingen wel deels tevreden, door veel wapens bij ze te kopen en westerse officiers in te huren om het leger te trainen.</a:t>
            </a:r>
          </a:p>
          <a:p>
            <a:pPr marL="0" indent="0">
              <a:buNone/>
            </a:pPr>
            <a:r>
              <a:rPr lang="nl-NL" sz="1400" dirty="0" err="1"/>
              <a:t>Cixi</a:t>
            </a:r>
            <a:r>
              <a:rPr lang="nl-NL" sz="1400" dirty="0"/>
              <a:t> wilde wel dat dit leger zich ook op termijn tegen het westen zou keren.  Binnen een paar jaar begon het zijn vruchten af te leveren en wist de </a:t>
            </a:r>
            <a:r>
              <a:rPr lang="nl-NL" sz="1400" dirty="0" err="1"/>
              <a:t>Qing</a:t>
            </a:r>
            <a:r>
              <a:rPr lang="nl-NL" sz="1400" dirty="0"/>
              <a:t>-regering de opstanden neer te slaan. Ook een nieuwe – </a:t>
            </a:r>
            <a:r>
              <a:rPr lang="nl-NL" sz="1400" b="1" dirty="0" err="1"/>
              <a:t>Dungan</a:t>
            </a:r>
            <a:r>
              <a:rPr lang="nl-NL" sz="1400" dirty="0"/>
              <a:t> – opstand in het binnenland werd neergeslagen. </a:t>
            </a:r>
          </a:p>
        </p:txBody>
      </p:sp>
      <p:sp>
        <p:nvSpPr>
          <p:cNvPr id="9" name="Ovaal 8">
            <a:extLst>
              <a:ext uri="{FF2B5EF4-FFF2-40B4-BE49-F238E27FC236}">
                <a16:creationId xmlns:a16="http://schemas.microsoft.com/office/drawing/2014/main" id="{E90049DA-6BF1-44BD-B789-DABC884D371E}"/>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kstvak 9">
            <a:extLst>
              <a:ext uri="{FF2B5EF4-FFF2-40B4-BE49-F238E27FC236}">
                <a16:creationId xmlns:a16="http://schemas.microsoft.com/office/drawing/2014/main" id="{9F766D22-73F9-44CF-BF22-0042B44EFF01}"/>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1" name="Tekstvak 10">
            <a:hlinkClick r:id="rId3" action="ppaction://hlinksldjump"/>
            <a:extLst>
              <a:ext uri="{FF2B5EF4-FFF2-40B4-BE49-F238E27FC236}">
                <a16:creationId xmlns:a16="http://schemas.microsoft.com/office/drawing/2014/main" id="{1BAC5E4B-75D3-45F7-91F7-2F636769274B}"/>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23508593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47AD92B2-9536-421A-B8B0-B9EA97F912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20" b="9583"/>
          <a:stretch/>
        </p:blipFill>
        <p:spPr bwMode="auto">
          <a:xfrm>
            <a:off x="0" y="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Advies 14 - 1870</a:t>
            </a:r>
            <a:endParaRPr lang="en-US" sz="3600" dirty="0"/>
          </a:p>
        </p:txBody>
      </p:sp>
      <p:cxnSp>
        <p:nvCxnSpPr>
          <p:cNvPr id="137" name="Straight Connector 13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872357" y="2861057"/>
            <a:ext cx="4593021" cy="4392591"/>
          </a:xfrm>
        </p:spPr>
        <p:txBody>
          <a:bodyPr anchor="ctr">
            <a:normAutofit/>
          </a:bodyPr>
          <a:lstStyle/>
          <a:p>
            <a:pPr marL="0" indent="0">
              <a:buNone/>
            </a:pPr>
            <a:r>
              <a:rPr lang="nl-NL" sz="1400" dirty="0"/>
              <a:t>In het verdrag van Tianjin was afgesproken dat het christenen in China beschermd zouden worden. Dit was met name voor de </a:t>
            </a:r>
            <a:r>
              <a:rPr lang="nl-NL" sz="1400" b="1" dirty="0"/>
              <a:t>missionarissen</a:t>
            </a:r>
            <a:r>
              <a:rPr lang="nl-NL" sz="1400" dirty="0"/>
              <a:t> bedoeld. Op het moment dat de grenzen van China open gingen voor westerlingen, stroomde het land vol met missionarissen die de Chinezen de blijde boodschap van het christendom wilden brengen. Ondanks dat er genoeg bekeerlingen waren, nam de haat tegen deze missionarissen onder de gewone bevolking ook toe. In 1870 liep het uit de hand toen in </a:t>
            </a:r>
            <a:r>
              <a:rPr lang="nl-NL" sz="1400" b="1" dirty="0"/>
              <a:t>Tianjin</a:t>
            </a:r>
            <a:r>
              <a:rPr lang="nl-NL" sz="1400" dirty="0"/>
              <a:t> een Frans klooster met missionarissen werd aangevallen. Ze werden verdacht van het ontvoeren van Chinese kinderen om ze te kunnen bekeren. Het </a:t>
            </a:r>
            <a:r>
              <a:rPr lang="nl-NL" sz="1400" b="1" dirty="0"/>
              <a:t>incident</a:t>
            </a:r>
            <a:r>
              <a:rPr lang="nl-NL" sz="1400" dirty="0"/>
              <a:t> escaleerde en resulteerde in de vernietiging van 5 katholieke kerken, 60 doden waaronder 2 priesters en 10 nonnen die ook verkracht waren voordat ze vermoord werden. De Fransen eisen genoegdoening. </a:t>
            </a:r>
          </a:p>
          <a:p>
            <a:pPr marL="0" indent="0">
              <a:buNone/>
            </a:pPr>
            <a:r>
              <a:rPr lang="nl-NL" sz="1600" b="1" dirty="0"/>
              <a:t>Wat adviseer je de keizer om te doen?</a:t>
            </a:r>
            <a:endParaRPr lang="en-US" sz="1600" b="1" dirty="0"/>
          </a:p>
        </p:txBody>
      </p:sp>
      <p:sp>
        <p:nvSpPr>
          <p:cNvPr id="12" name="Tekstvak 11">
            <a:hlinkClick r:id="rId3" action="ppaction://hlinksldjump"/>
            <a:extLst>
              <a:ext uri="{FF2B5EF4-FFF2-40B4-BE49-F238E27FC236}">
                <a16:creationId xmlns:a16="http://schemas.microsoft.com/office/drawing/2014/main" id="{7EB9B1CA-0A25-4A11-ACF4-A8B892C8FC69}"/>
              </a:ext>
            </a:extLst>
          </p:cNvPr>
          <p:cNvSpPr txBox="1"/>
          <p:nvPr/>
        </p:nvSpPr>
        <p:spPr>
          <a:xfrm>
            <a:off x="5401522" y="5176310"/>
            <a:ext cx="3148314" cy="1477328"/>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A. </a:t>
            </a:r>
            <a:r>
              <a:rPr lang="nl-NL" dirty="0"/>
              <a:t>Je adviseert de keizer om de relschoppers te berechten en een officieel excuus aan de Fransen te maken, om een nieuwe oorlog te voorkomen. </a:t>
            </a:r>
            <a:endParaRPr lang="en-US" dirty="0"/>
          </a:p>
        </p:txBody>
      </p:sp>
      <p:sp>
        <p:nvSpPr>
          <p:cNvPr id="13" name="Tekstvak 12">
            <a:hlinkClick r:id="rId4" action="ppaction://hlinksldjump"/>
            <a:extLst>
              <a:ext uri="{FF2B5EF4-FFF2-40B4-BE49-F238E27FC236}">
                <a16:creationId xmlns:a16="http://schemas.microsoft.com/office/drawing/2014/main" id="{0B597C78-C1B0-4865-A43C-890FC1937066}"/>
              </a:ext>
            </a:extLst>
          </p:cNvPr>
          <p:cNvSpPr txBox="1"/>
          <p:nvPr/>
        </p:nvSpPr>
        <p:spPr>
          <a:xfrm>
            <a:off x="8796761" y="4899312"/>
            <a:ext cx="3148314" cy="1754326"/>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B. </a:t>
            </a:r>
            <a:r>
              <a:rPr lang="nl-NL" dirty="0"/>
              <a:t>Je adviseert de keizer om de Fransen aan te vallen. Blijkbaar hadden de meeste Chinezen een hekel aan de Fransen, dus steun zal de keizer genoeg hebben. </a:t>
            </a:r>
            <a:endParaRPr lang="en-US" dirty="0"/>
          </a:p>
        </p:txBody>
      </p:sp>
    </p:spTree>
    <p:extLst>
      <p:ext uri="{BB962C8B-B14F-4D97-AF65-F5344CB8AC3E}">
        <p14:creationId xmlns:p14="http://schemas.microsoft.com/office/powerpoint/2010/main" val="699953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9E357963-D0FD-415D-A19F-63C5B20F89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8" t="9374" r="540" b="1919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915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14 </a:t>
            </a:r>
            <a:endParaRPr lang="en-US" sz="3600" dirty="0"/>
          </a:p>
        </p:txBody>
      </p:sp>
      <p:cxnSp>
        <p:nvCxnSpPr>
          <p:cNvPr id="49159"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15005" y="2164466"/>
            <a:ext cx="4593021" cy="4772941"/>
          </a:xfrm>
        </p:spPr>
        <p:txBody>
          <a:bodyPr anchor="ctr">
            <a:normAutofit/>
          </a:bodyPr>
          <a:lstStyle/>
          <a:p>
            <a:pPr marL="0" indent="0">
              <a:buNone/>
            </a:pPr>
            <a:r>
              <a:rPr lang="nl-NL" sz="1400" dirty="0"/>
              <a:t>De keizer volgt je advies op.</a:t>
            </a:r>
          </a:p>
          <a:p>
            <a:pPr marL="0" indent="0">
              <a:buNone/>
            </a:pPr>
            <a:r>
              <a:rPr lang="nl-NL" sz="1400" dirty="0"/>
              <a:t>Achttien relschoppers worden opgepakt en terechtgesteld. Aanvullend stuurt de </a:t>
            </a:r>
            <a:r>
              <a:rPr lang="nl-NL" sz="1400" dirty="0" err="1"/>
              <a:t>Qing</a:t>
            </a:r>
            <a:r>
              <a:rPr lang="nl-NL" sz="1400" dirty="0"/>
              <a:t>-regering een speciale delegatie onder leiding van </a:t>
            </a:r>
            <a:r>
              <a:rPr lang="nl-NL" sz="1400" b="1" dirty="0"/>
              <a:t>Li </a:t>
            </a:r>
            <a:r>
              <a:rPr lang="nl-NL" sz="1400" b="1" dirty="0" err="1"/>
              <a:t>Hongzhang</a:t>
            </a:r>
            <a:r>
              <a:rPr lang="nl-NL" sz="1400" b="1" dirty="0"/>
              <a:t> </a:t>
            </a:r>
            <a:r>
              <a:rPr lang="nl-NL" sz="1400" dirty="0"/>
              <a:t>naar Parijs om formeel excuus aan te bieden voor het incident in Tianjin. Li wist ondanks de ongelijke verdragen met westerse landen toch veel voor elkaar te krijgen in China. Hij werd de leider van de zogeheten </a:t>
            </a:r>
            <a:r>
              <a:rPr lang="nl-NL" sz="1400" b="1" dirty="0"/>
              <a:t>Zelfversterkingsbeweging</a:t>
            </a:r>
            <a:r>
              <a:rPr lang="nl-NL" sz="1400" dirty="0"/>
              <a:t> die belangrijke stappen zette richting militaire en bestuurlijke modernisering.  </a:t>
            </a:r>
          </a:p>
          <a:p>
            <a:pPr marL="0" indent="0">
              <a:buNone/>
            </a:pPr>
            <a:r>
              <a:rPr lang="nl-NL" sz="1400" dirty="0"/>
              <a:t>Het ambtenarenexamen werd aangepakt, het leger werd gemoderniseerd. De infrastructuur werd verbeterd (met </a:t>
            </a:r>
            <a:r>
              <a:rPr lang="nl-NL" sz="1400" b="1" dirty="0"/>
              <a:t>spoorlijnen</a:t>
            </a:r>
            <a:r>
              <a:rPr lang="nl-NL" sz="1400" dirty="0"/>
              <a:t> en </a:t>
            </a:r>
            <a:r>
              <a:rPr lang="nl-NL" sz="1400" b="1" dirty="0"/>
              <a:t>stoomschepen</a:t>
            </a:r>
            <a:r>
              <a:rPr lang="nl-NL" sz="1400" dirty="0"/>
              <a:t>) en industrie werd promoot zodat China minder afhankelijk werd van buitenlandse producten. </a:t>
            </a:r>
          </a:p>
        </p:txBody>
      </p:sp>
      <p:sp>
        <p:nvSpPr>
          <p:cNvPr id="10" name="Ovaal 9">
            <a:extLst>
              <a:ext uri="{FF2B5EF4-FFF2-40B4-BE49-F238E27FC236}">
                <a16:creationId xmlns:a16="http://schemas.microsoft.com/office/drawing/2014/main" id="{70BFE255-7352-4364-BCA2-B66235BEB9D0}"/>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kstvak 10">
            <a:extLst>
              <a:ext uri="{FF2B5EF4-FFF2-40B4-BE49-F238E27FC236}">
                <a16:creationId xmlns:a16="http://schemas.microsoft.com/office/drawing/2014/main" id="{35225557-31B9-42DB-8B7B-84FDAAE4BEB9}"/>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2" name="Tekstvak 11">
            <a:hlinkClick r:id="rId3" action="ppaction://hlinksldjump"/>
            <a:extLst>
              <a:ext uri="{FF2B5EF4-FFF2-40B4-BE49-F238E27FC236}">
                <a16:creationId xmlns:a16="http://schemas.microsoft.com/office/drawing/2014/main" id="{AB19492B-2BFB-41E6-95C8-8F37D800F596}"/>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1385145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ECF45904-59E7-4C85-AC32-5B3AC72117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8" t="9374" r="540" b="1919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19957" y="1739505"/>
            <a:ext cx="4204137" cy="1342754"/>
          </a:xfrm>
        </p:spPr>
        <p:txBody>
          <a:bodyPr>
            <a:normAutofit/>
          </a:bodyPr>
          <a:lstStyle/>
          <a:p>
            <a:pPr algn="ctr"/>
            <a:r>
              <a:rPr lang="nl-NL" sz="3600" dirty="0"/>
              <a:t>Uitkomst 14 </a:t>
            </a:r>
            <a:endParaRPr lang="en-US" sz="3600" dirty="0"/>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712075" y="2916820"/>
            <a:ext cx="4593021" cy="3886201"/>
          </a:xfrm>
        </p:spPr>
        <p:txBody>
          <a:bodyPr anchor="ctr">
            <a:normAutofit/>
          </a:bodyPr>
          <a:lstStyle/>
          <a:p>
            <a:pPr marL="0" indent="0">
              <a:buNone/>
            </a:pPr>
            <a:r>
              <a:rPr lang="nl-NL" sz="1400" dirty="0"/>
              <a:t>De keizer volgt je advies </a:t>
            </a:r>
            <a:r>
              <a:rPr lang="nl-NL" sz="1400" b="1" dirty="0"/>
              <a:t>NIET</a:t>
            </a:r>
            <a:r>
              <a:rPr lang="nl-NL" sz="1400" dirty="0"/>
              <a:t> op.</a:t>
            </a:r>
          </a:p>
          <a:p>
            <a:pPr marL="0" indent="0">
              <a:buNone/>
            </a:pPr>
            <a:r>
              <a:rPr lang="nl-NL" sz="1400" dirty="0"/>
              <a:t>Het leger is nog niet opgewassen tegen de Fransen en ongetwijfeld zullen de Britten en Amerikanen aansluiten. </a:t>
            </a:r>
          </a:p>
          <a:p>
            <a:pPr marL="0" indent="0">
              <a:buNone/>
            </a:pPr>
            <a:r>
              <a:rPr lang="nl-NL" sz="1400" dirty="0"/>
              <a:t>Dus China buigt het hoofd. Achttien relschoppers worden opgepakt en terechtgesteld. Aanvullend stuurt de </a:t>
            </a:r>
            <a:r>
              <a:rPr lang="nl-NL" sz="1400" dirty="0" err="1"/>
              <a:t>Qing</a:t>
            </a:r>
            <a:r>
              <a:rPr lang="nl-NL" sz="1400" dirty="0"/>
              <a:t>-regering een speciale delegatie onder leiding van </a:t>
            </a:r>
            <a:r>
              <a:rPr lang="nl-NL" sz="1400" b="1" dirty="0"/>
              <a:t>Li </a:t>
            </a:r>
            <a:r>
              <a:rPr lang="nl-NL" sz="1400" b="1" dirty="0" err="1"/>
              <a:t>Hongzhang</a:t>
            </a:r>
            <a:r>
              <a:rPr lang="nl-NL" sz="1400" dirty="0"/>
              <a:t> naar Parijs om formeel excuus aan te bieden voor het incident in Tianjin. Li wist ondanks de ongelijke verdragen met westerse landen toch veel voor elkaar te krijgen in China. Hij werd de leider van de zogeheten </a:t>
            </a:r>
            <a:r>
              <a:rPr lang="nl-NL" sz="1400" b="1" dirty="0"/>
              <a:t>Zelfversterkingsbeweging</a:t>
            </a:r>
            <a:r>
              <a:rPr lang="nl-NL" sz="1400" dirty="0"/>
              <a:t> die belangrijke stappen zette richting militaire en bestuurlijke modernisering.  </a:t>
            </a:r>
          </a:p>
          <a:p>
            <a:pPr marL="0" indent="0">
              <a:buNone/>
            </a:pPr>
            <a:r>
              <a:rPr lang="nl-NL" sz="1400" dirty="0"/>
              <a:t>Het ambtenarenexamen werd aangepakt, het leger werd gemoderniseerd. De infrastructuur werd verbeterd (met </a:t>
            </a:r>
            <a:r>
              <a:rPr lang="nl-NL" sz="1400" b="1" dirty="0"/>
              <a:t>spoorlijnen</a:t>
            </a:r>
            <a:r>
              <a:rPr lang="nl-NL" sz="1400" dirty="0"/>
              <a:t> en </a:t>
            </a:r>
            <a:r>
              <a:rPr lang="nl-NL" sz="1400" b="1" dirty="0"/>
              <a:t>stoomschepen</a:t>
            </a:r>
            <a:r>
              <a:rPr lang="nl-NL" sz="1400" dirty="0"/>
              <a:t>) en industrie werd promoot zodat China minder afhankelijk werd van buitenlandse producten. </a:t>
            </a:r>
          </a:p>
        </p:txBody>
      </p:sp>
      <p:sp>
        <p:nvSpPr>
          <p:cNvPr id="12" name="Ovaal 11">
            <a:extLst>
              <a:ext uri="{FF2B5EF4-FFF2-40B4-BE49-F238E27FC236}">
                <a16:creationId xmlns:a16="http://schemas.microsoft.com/office/drawing/2014/main" id="{15B9346B-AC4B-4FB2-ADFD-2FB0BAF410F5}"/>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kstvak 13">
            <a:extLst>
              <a:ext uri="{FF2B5EF4-FFF2-40B4-BE49-F238E27FC236}">
                <a16:creationId xmlns:a16="http://schemas.microsoft.com/office/drawing/2014/main" id="{23B35518-6C1C-49B9-85A8-48F27C6FC410}"/>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6" name="Tekstvak 15">
            <a:hlinkClick r:id="rId3" action="ppaction://hlinksldjump"/>
            <a:extLst>
              <a:ext uri="{FF2B5EF4-FFF2-40B4-BE49-F238E27FC236}">
                <a16:creationId xmlns:a16="http://schemas.microsoft.com/office/drawing/2014/main" id="{3DAD9E3F-E496-4610-B3DB-73E1BDF8F8E0}"/>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41977543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2" descr="When China and France went to war: 130 years since forgotten conflict |  South China Morning Post">
            <a:extLst>
              <a:ext uri="{FF2B5EF4-FFF2-40B4-BE49-F238E27FC236}">
                <a16:creationId xmlns:a16="http://schemas.microsoft.com/office/drawing/2014/main" id="{2EC1C8DB-02DD-4721-8988-48E217977C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68" t="10886" r="2327" b="2129"/>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652692" y="1581669"/>
            <a:ext cx="4204137" cy="1342754"/>
          </a:xfrm>
        </p:spPr>
        <p:txBody>
          <a:bodyPr>
            <a:normAutofit/>
          </a:bodyPr>
          <a:lstStyle/>
          <a:p>
            <a:pPr algn="ctr"/>
            <a:r>
              <a:rPr lang="nl-NL" sz="3600" dirty="0"/>
              <a:t>Advies 15 - 1885</a:t>
            </a:r>
            <a:endParaRPr lang="en-US" sz="3600" dirty="0"/>
          </a:p>
        </p:txBody>
      </p:sp>
      <p:cxnSp>
        <p:nvCxnSpPr>
          <p:cNvPr id="137" name="Straight Connector 13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894642" y="2830325"/>
            <a:ext cx="4409089" cy="4247909"/>
          </a:xfrm>
        </p:spPr>
        <p:txBody>
          <a:bodyPr anchor="ctr">
            <a:normAutofit/>
          </a:bodyPr>
          <a:lstStyle/>
          <a:p>
            <a:pPr marL="0" indent="0">
              <a:buNone/>
            </a:pPr>
            <a:r>
              <a:rPr lang="nl-NL" sz="1400" dirty="0"/>
              <a:t>Het excuus dat de Chinese regering in Parijs maakte zorgde voor minder steun van de bevolking voor de </a:t>
            </a:r>
            <a:r>
              <a:rPr lang="nl-NL" sz="1400" dirty="0" err="1"/>
              <a:t>Qing</a:t>
            </a:r>
            <a:r>
              <a:rPr lang="nl-NL" sz="1400" dirty="0"/>
              <a:t>-dynastie. Ondanks verbeteringen in economie, infrastructuur en op militair vlak ging nog niet alles voor de wind. In een tijd van </a:t>
            </a:r>
            <a:r>
              <a:rPr lang="nl-NL" sz="1400" b="1" dirty="0"/>
              <a:t>modern imperialisme </a:t>
            </a:r>
            <a:r>
              <a:rPr lang="nl-NL" sz="1400" dirty="0"/>
              <a:t>waren alle landen aan het proberen hun koloniale gebieden n uit te breiden. </a:t>
            </a:r>
          </a:p>
          <a:p>
            <a:pPr marL="0" indent="0">
              <a:buNone/>
            </a:pPr>
            <a:r>
              <a:rPr lang="nl-NL" sz="1400" dirty="0"/>
              <a:t>De </a:t>
            </a:r>
            <a:r>
              <a:rPr lang="nl-NL" sz="1400" b="1" dirty="0" err="1"/>
              <a:t>Ili</a:t>
            </a:r>
            <a:r>
              <a:rPr lang="nl-NL" sz="1400" b="1" dirty="0"/>
              <a:t>-vallei</a:t>
            </a:r>
            <a:r>
              <a:rPr lang="nl-NL" sz="1400" dirty="0"/>
              <a:t> in het westen van China werd door Russen binnengevallen. De </a:t>
            </a:r>
            <a:r>
              <a:rPr lang="nl-NL" sz="1400" dirty="0" err="1"/>
              <a:t>Qing</a:t>
            </a:r>
            <a:r>
              <a:rPr lang="nl-NL" sz="1400" dirty="0"/>
              <a:t>-regering wist de Russen echter tegen te houden stuurde een contingent van zijn moderne leger en trokken zich terug. Ten zuiden van China rukten de Fransen op en veroverde Cambodja en </a:t>
            </a:r>
            <a:r>
              <a:rPr lang="nl-NL" sz="1400" b="1" dirty="0"/>
              <a:t>Tonkin</a:t>
            </a:r>
            <a:r>
              <a:rPr lang="nl-NL" sz="1400" dirty="0"/>
              <a:t> </a:t>
            </a:r>
            <a:r>
              <a:rPr lang="nl-NL" sz="1400" b="1" dirty="0"/>
              <a:t>(Vietnam). </a:t>
            </a:r>
            <a:r>
              <a:rPr lang="nl-NL" sz="1400" dirty="0"/>
              <a:t>In 1884 vielen de Fransen onverwacht de </a:t>
            </a:r>
            <a:r>
              <a:rPr lang="nl-NL" sz="1400" dirty="0" err="1"/>
              <a:t>Zuidchinese</a:t>
            </a:r>
            <a:r>
              <a:rPr lang="nl-NL" sz="1400" dirty="0"/>
              <a:t> vloot aan en vernietigde ruim 20 schepen.</a:t>
            </a:r>
          </a:p>
          <a:p>
            <a:pPr marL="0" indent="0">
              <a:buNone/>
            </a:pPr>
            <a:r>
              <a:rPr lang="nl-NL" sz="1600" b="1" dirty="0"/>
              <a:t>Wat adviseer je de keizer om te doen?</a:t>
            </a:r>
            <a:endParaRPr lang="en-US" sz="1600" b="1" dirty="0"/>
          </a:p>
        </p:txBody>
      </p:sp>
      <p:sp>
        <p:nvSpPr>
          <p:cNvPr id="9" name="Tekstvak 8">
            <a:hlinkClick r:id="rId3" action="ppaction://hlinksldjump"/>
            <a:extLst>
              <a:ext uri="{FF2B5EF4-FFF2-40B4-BE49-F238E27FC236}">
                <a16:creationId xmlns:a16="http://schemas.microsoft.com/office/drawing/2014/main" id="{1940C990-A32E-4007-B390-501801732250}"/>
              </a:ext>
            </a:extLst>
          </p:cNvPr>
          <p:cNvSpPr txBox="1"/>
          <p:nvPr/>
        </p:nvSpPr>
        <p:spPr>
          <a:xfrm>
            <a:off x="8724643" y="2830325"/>
            <a:ext cx="3148314" cy="1477328"/>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A. </a:t>
            </a:r>
            <a:r>
              <a:rPr lang="nl-NL" dirty="0"/>
              <a:t>Je adviseert de keizer om de Fransen aan te vallen. Je troepen hebben tegen de Russen al bewezen dat ze tegen een westers land op konden. </a:t>
            </a:r>
            <a:endParaRPr lang="en-US" dirty="0"/>
          </a:p>
        </p:txBody>
      </p:sp>
      <p:sp>
        <p:nvSpPr>
          <p:cNvPr id="10" name="Tekstvak 9">
            <a:hlinkClick r:id="rId4" action="ppaction://hlinksldjump"/>
            <a:extLst>
              <a:ext uri="{FF2B5EF4-FFF2-40B4-BE49-F238E27FC236}">
                <a16:creationId xmlns:a16="http://schemas.microsoft.com/office/drawing/2014/main" id="{A1BCE2E9-F459-4855-8ECE-042E7CF1C65E}"/>
              </a:ext>
            </a:extLst>
          </p:cNvPr>
          <p:cNvSpPr txBox="1"/>
          <p:nvPr/>
        </p:nvSpPr>
        <p:spPr>
          <a:xfrm>
            <a:off x="8724643" y="4567164"/>
            <a:ext cx="3148314" cy="2031325"/>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B. </a:t>
            </a:r>
            <a:r>
              <a:rPr lang="nl-NL" dirty="0"/>
              <a:t>Je adviseert de keizer om de Fransen te vriend te houden. Je probeert via diplomatieke weg te onderhandelen over schadevergoeding en het terugtrekken van de Fransen, maar slaat niet meteen terug. </a:t>
            </a:r>
            <a:endParaRPr lang="en-US" dirty="0"/>
          </a:p>
        </p:txBody>
      </p:sp>
    </p:spTree>
    <p:extLst>
      <p:ext uri="{BB962C8B-B14F-4D97-AF65-F5344CB8AC3E}">
        <p14:creationId xmlns:p14="http://schemas.microsoft.com/office/powerpoint/2010/main" val="14838298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324" name="Picture 4">
            <a:extLst>
              <a:ext uri="{FF2B5EF4-FFF2-40B4-BE49-F238E27FC236}">
                <a16:creationId xmlns:a16="http://schemas.microsoft.com/office/drawing/2014/main" id="{60CB2AAE-5E9B-4DBA-A8C2-1008B591FD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7" t="5028" r="-647" b="26583"/>
          <a:stretch/>
        </p:blipFill>
        <p:spPr bwMode="auto">
          <a:xfrm>
            <a:off x="-2" y="10"/>
            <a:ext cx="12292315" cy="6857990"/>
          </a:xfrm>
          <a:prstGeom prst="rect">
            <a:avLst/>
          </a:prstGeom>
          <a:noFill/>
          <a:extLst>
            <a:ext uri="{909E8E84-426E-40DD-AFC4-6F175D3DCCD1}">
              <a14:hiddenFill xmlns:a14="http://schemas.microsoft.com/office/drawing/2010/main">
                <a:solidFill>
                  <a:srgbClr val="FFFFFF"/>
                </a:solidFill>
              </a14:hiddenFill>
            </a:ext>
          </a:extLst>
        </p:spPr>
      </p:pic>
      <p:sp>
        <p:nvSpPr>
          <p:cNvPr id="19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15 </a:t>
            </a:r>
            <a:endParaRPr lang="en-US" sz="3600" dirty="0"/>
          </a:p>
        </p:txBody>
      </p:sp>
      <p:cxnSp>
        <p:nvCxnSpPr>
          <p:cNvPr id="193" name="Straight Connector 19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685327"/>
            <a:ext cx="4593021" cy="4027988"/>
          </a:xfrm>
        </p:spPr>
        <p:txBody>
          <a:bodyPr anchor="ctr">
            <a:normAutofit/>
          </a:bodyPr>
          <a:lstStyle/>
          <a:p>
            <a:pPr marL="0" indent="0">
              <a:buNone/>
            </a:pPr>
            <a:r>
              <a:rPr lang="nl-NL" sz="1400" dirty="0"/>
              <a:t>De keizer volgt je advies op.</a:t>
            </a:r>
          </a:p>
          <a:p>
            <a:pPr marL="0" indent="0">
              <a:buNone/>
            </a:pPr>
            <a:r>
              <a:rPr lang="nl-NL" sz="1400" dirty="0"/>
              <a:t>Vol vertrouwen gaan de Chinezen de Franse terug aanvallen. De Chinezen missen echter hun zuidelijke vloot die ze bij de verrassingsaanval verloren hebben. Daarnaast blijken de Chinezen wel beter weerstand te kunnen bieden tegen de Fransen dan 20 jaar ervoor, maar ze kunnen niet winnen. Na anderhalf jaar wordt er een vrede getekend.</a:t>
            </a:r>
          </a:p>
          <a:p>
            <a:pPr marL="0" indent="0">
              <a:buNone/>
            </a:pPr>
            <a:r>
              <a:rPr lang="nl-NL" sz="1400" dirty="0"/>
              <a:t>De Chinezen zijn hun invloed in </a:t>
            </a:r>
            <a:r>
              <a:rPr lang="nl-NL" sz="1400" b="1" dirty="0"/>
              <a:t>Vietnam</a:t>
            </a:r>
            <a:r>
              <a:rPr lang="nl-NL" sz="1400" dirty="0"/>
              <a:t> – dat voorheen een </a:t>
            </a:r>
            <a:r>
              <a:rPr lang="nl-NL" sz="1400" b="1" dirty="0"/>
              <a:t>tribuutstaat</a:t>
            </a:r>
            <a:r>
              <a:rPr lang="nl-NL" sz="1400" dirty="0"/>
              <a:t> was – en zijn gedwongen Franse troepen op </a:t>
            </a:r>
            <a:r>
              <a:rPr lang="nl-NL" sz="1400" b="1" dirty="0"/>
              <a:t>Taiwan</a:t>
            </a:r>
            <a:r>
              <a:rPr lang="nl-NL" sz="1400" dirty="0"/>
              <a:t> toe te laten zodat zij de zeestraat met China kunnen controleren. </a:t>
            </a:r>
          </a:p>
          <a:p>
            <a:pPr marL="0" indent="0">
              <a:buNone/>
            </a:pPr>
            <a:r>
              <a:rPr lang="nl-NL" sz="1400" dirty="0"/>
              <a:t>In China neemt de haat en het ongenoegen tegen de buitenlandse mogendheden met elk verlies. Steeds meer mensen leggen de verantwoordelijkheid ook bij de </a:t>
            </a:r>
            <a:r>
              <a:rPr lang="nl-NL" sz="1400" dirty="0" err="1"/>
              <a:t>Qing</a:t>
            </a:r>
            <a:r>
              <a:rPr lang="nl-NL" sz="1400" dirty="0"/>
              <a:t>-dynastie</a:t>
            </a:r>
          </a:p>
        </p:txBody>
      </p:sp>
      <p:sp>
        <p:nvSpPr>
          <p:cNvPr id="16" name="Ovaal 15">
            <a:extLst>
              <a:ext uri="{FF2B5EF4-FFF2-40B4-BE49-F238E27FC236}">
                <a16:creationId xmlns:a16="http://schemas.microsoft.com/office/drawing/2014/main" id="{06EDD9B3-6EF8-4F55-98BD-644E888E84D4}"/>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kstvak 16">
            <a:extLst>
              <a:ext uri="{FF2B5EF4-FFF2-40B4-BE49-F238E27FC236}">
                <a16:creationId xmlns:a16="http://schemas.microsoft.com/office/drawing/2014/main" id="{BBB7360A-74DD-41D0-B365-7485E3431AED}"/>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8" name="Tekstvak 17">
            <a:hlinkClick r:id="rId3" action="ppaction://hlinksldjump"/>
            <a:extLst>
              <a:ext uri="{FF2B5EF4-FFF2-40B4-BE49-F238E27FC236}">
                <a16:creationId xmlns:a16="http://schemas.microsoft.com/office/drawing/2014/main" id="{7E960F91-7B52-433F-93AC-8BA8AC2CB51D}"/>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571532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35E72114-882E-4E5B-AACB-47CF217005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7" t="5028" r="-647" b="26583"/>
          <a:stretch/>
        </p:blipFill>
        <p:spPr bwMode="auto">
          <a:xfrm>
            <a:off x="0" y="-11422"/>
            <a:ext cx="1227083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588098" y="1489587"/>
            <a:ext cx="4204137" cy="1342754"/>
          </a:xfrm>
        </p:spPr>
        <p:txBody>
          <a:bodyPr>
            <a:normAutofit/>
          </a:bodyPr>
          <a:lstStyle/>
          <a:p>
            <a:pPr algn="ctr"/>
            <a:r>
              <a:rPr lang="nl-NL" sz="3600" dirty="0"/>
              <a:t>Uitkomst 15 </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712075" y="2805735"/>
            <a:ext cx="4593021" cy="3970116"/>
          </a:xfrm>
        </p:spPr>
        <p:txBody>
          <a:bodyPr anchor="ctr">
            <a:normAutofit/>
          </a:bodyPr>
          <a:lstStyle/>
          <a:p>
            <a:pPr marL="0" indent="0">
              <a:buNone/>
            </a:pPr>
            <a:r>
              <a:rPr lang="nl-NL" sz="1400" dirty="0"/>
              <a:t>De keizer volgt je advies </a:t>
            </a:r>
            <a:r>
              <a:rPr lang="nl-NL" sz="1400" b="1" dirty="0"/>
              <a:t>NIET</a:t>
            </a:r>
            <a:r>
              <a:rPr lang="nl-NL" sz="1400" dirty="0"/>
              <a:t> op.</a:t>
            </a:r>
          </a:p>
          <a:p>
            <a:pPr marL="0" indent="0">
              <a:buNone/>
            </a:pPr>
            <a:r>
              <a:rPr lang="nl-NL" sz="1400" dirty="0"/>
              <a:t>Als hij dit toelaat weet hij zeker dat de bevolking in opstand zou komen omdat de keizer niets heeft gedaan.</a:t>
            </a:r>
          </a:p>
          <a:p>
            <a:pPr marL="0" indent="0">
              <a:buNone/>
            </a:pPr>
            <a:r>
              <a:rPr lang="nl-NL" sz="1400" dirty="0"/>
              <a:t>Vol vertrouwen gaan de Chinezen de Franse terug aanvallen. De Chinezen missen echter hun zuidelijke vloot die ze bij de verrassingsaanval verloren hebben. Daarnaast blijken de Chinezen wel beter weerstand te kunnen bieden tegen de Fransen dan 20 jaar ervoor, maar ze kunnen niet winnen. Na anderhalf jaar wordt er een vrede getekend. De Chinezen zijn hun invloed in </a:t>
            </a:r>
            <a:r>
              <a:rPr lang="nl-NL" sz="1400" b="1" dirty="0"/>
              <a:t>Vietnam</a:t>
            </a:r>
            <a:r>
              <a:rPr lang="nl-NL" sz="1400" dirty="0"/>
              <a:t> – dat voorheen een </a:t>
            </a:r>
            <a:r>
              <a:rPr lang="nl-NL" sz="1400" b="1" dirty="0"/>
              <a:t>tribuutstaat</a:t>
            </a:r>
            <a:r>
              <a:rPr lang="nl-NL" sz="1400" dirty="0"/>
              <a:t> was – en zijn gedwongen Franse troepen op </a:t>
            </a:r>
            <a:r>
              <a:rPr lang="nl-NL" sz="1400" b="1" dirty="0"/>
              <a:t>Taiwan</a:t>
            </a:r>
            <a:r>
              <a:rPr lang="nl-NL" sz="1400" dirty="0"/>
              <a:t> toe te laten zodat zij de zeestraat met China kunnen controleren. </a:t>
            </a:r>
          </a:p>
          <a:p>
            <a:pPr marL="0" indent="0">
              <a:buNone/>
            </a:pPr>
            <a:r>
              <a:rPr lang="nl-NL" sz="1400" dirty="0"/>
              <a:t>In China neemt de haat en het ongenoegen tegen de buitenlandse mogendheden met elk verlies. Steeds meer mensen leggen de verantwoordelijkheid ook bij de </a:t>
            </a:r>
            <a:r>
              <a:rPr lang="nl-NL" sz="1400" dirty="0" err="1"/>
              <a:t>Qing</a:t>
            </a:r>
            <a:r>
              <a:rPr lang="nl-NL" sz="1400" dirty="0"/>
              <a:t>-dynastie.</a:t>
            </a:r>
          </a:p>
        </p:txBody>
      </p:sp>
      <p:sp>
        <p:nvSpPr>
          <p:cNvPr id="10" name="Ovaal 9">
            <a:extLst>
              <a:ext uri="{FF2B5EF4-FFF2-40B4-BE49-F238E27FC236}">
                <a16:creationId xmlns:a16="http://schemas.microsoft.com/office/drawing/2014/main" id="{9E0F1821-BCD8-4F59-BC8F-82B16A555799}"/>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kstvak 10">
            <a:extLst>
              <a:ext uri="{FF2B5EF4-FFF2-40B4-BE49-F238E27FC236}">
                <a16:creationId xmlns:a16="http://schemas.microsoft.com/office/drawing/2014/main" id="{2F4366BE-F1F5-43E6-9ED0-82DE7FC436F5}"/>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2" name="Tekstvak 11">
            <a:hlinkClick r:id="rId3" action="ppaction://hlinksldjump"/>
            <a:extLst>
              <a:ext uri="{FF2B5EF4-FFF2-40B4-BE49-F238E27FC236}">
                <a16:creationId xmlns:a16="http://schemas.microsoft.com/office/drawing/2014/main" id="{8C2E3748-92B9-4B29-A8F2-EDEE4329115E}"/>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10866356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99DE431E-263A-48E0-B14A-22FCD1C7B2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11" t="10072" r="5252" b="649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Advies 16 - 1894</a:t>
            </a:r>
            <a:endParaRPr lang="en-US" sz="3600" dirty="0"/>
          </a:p>
        </p:txBody>
      </p:sp>
      <p:cxnSp>
        <p:nvCxnSpPr>
          <p:cNvPr id="137" name="Straight Connector 13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496440" y="3128206"/>
            <a:ext cx="4593021" cy="2619839"/>
          </a:xfrm>
        </p:spPr>
        <p:txBody>
          <a:bodyPr anchor="ctr">
            <a:normAutofit/>
          </a:bodyPr>
          <a:lstStyle/>
          <a:p>
            <a:pPr marL="0" indent="0">
              <a:buNone/>
            </a:pPr>
            <a:r>
              <a:rPr lang="nl-NL" sz="1400" dirty="0"/>
              <a:t>Na het verlies van de korte oorlog tegen Frankrijk stond de volgende kandidaat al in de coulissen. </a:t>
            </a:r>
          </a:p>
          <a:p>
            <a:pPr marL="0" indent="0">
              <a:buNone/>
            </a:pPr>
            <a:r>
              <a:rPr lang="nl-NL" sz="1400" b="1" dirty="0"/>
              <a:t>Japan</a:t>
            </a:r>
            <a:r>
              <a:rPr lang="nl-NL" sz="1400" dirty="0"/>
              <a:t> had de oorlog tussen Frankrijk en China op de voet gevolgd. Het zag een verzwakt China en greep haar kans om invloed in Korea te vergroten. </a:t>
            </a:r>
          </a:p>
          <a:p>
            <a:pPr marL="0" indent="0">
              <a:buNone/>
            </a:pPr>
            <a:r>
              <a:rPr lang="nl-NL" sz="1400" b="1" dirty="0"/>
              <a:t>Korea</a:t>
            </a:r>
            <a:r>
              <a:rPr lang="nl-NL" sz="1400" dirty="0"/>
              <a:t> was een </a:t>
            </a:r>
            <a:r>
              <a:rPr lang="nl-NL" sz="1400" dirty="0" err="1"/>
              <a:t>semi-onafhankelijk</a:t>
            </a:r>
            <a:r>
              <a:rPr lang="nl-NL" sz="1400" dirty="0"/>
              <a:t> koninkrijk, maar met hechte banden met China. Japan viel het land binnen en zette een pro-Japanse regering neer. </a:t>
            </a:r>
          </a:p>
          <a:p>
            <a:pPr marL="0" indent="0">
              <a:buNone/>
            </a:pPr>
            <a:r>
              <a:rPr lang="nl-NL" sz="1600" b="1" dirty="0"/>
              <a:t>Wat adviseer je de keizer om hieraan te doen?</a:t>
            </a:r>
            <a:endParaRPr lang="en-US" sz="1600" b="1" dirty="0"/>
          </a:p>
        </p:txBody>
      </p:sp>
      <p:sp>
        <p:nvSpPr>
          <p:cNvPr id="10" name="Tekstvak 9">
            <a:hlinkClick r:id="rId3" action="ppaction://hlinksldjump"/>
            <a:extLst>
              <a:ext uri="{FF2B5EF4-FFF2-40B4-BE49-F238E27FC236}">
                <a16:creationId xmlns:a16="http://schemas.microsoft.com/office/drawing/2014/main" id="{F61A5122-0202-4291-877F-DF8243F6E7F7}"/>
              </a:ext>
            </a:extLst>
          </p:cNvPr>
          <p:cNvSpPr txBox="1"/>
          <p:nvPr/>
        </p:nvSpPr>
        <p:spPr>
          <a:xfrm>
            <a:off x="5317540" y="5437247"/>
            <a:ext cx="3148314" cy="1200329"/>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A. </a:t>
            </a:r>
            <a:r>
              <a:rPr lang="nl-NL" dirty="0"/>
              <a:t>Je laat Korea voor wat het is. Er is al genoeg onrust in het binnenland om niet nog een oorlog te beginnen. </a:t>
            </a:r>
            <a:endParaRPr lang="en-US" dirty="0"/>
          </a:p>
        </p:txBody>
      </p:sp>
      <p:sp>
        <p:nvSpPr>
          <p:cNvPr id="11" name="Tekstvak 10">
            <a:hlinkClick r:id="rId4" action="ppaction://hlinksldjump"/>
            <a:extLst>
              <a:ext uri="{FF2B5EF4-FFF2-40B4-BE49-F238E27FC236}">
                <a16:creationId xmlns:a16="http://schemas.microsoft.com/office/drawing/2014/main" id="{3A5813A3-8F48-48E5-81B8-A3516666BC2F}"/>
              </a:ext>
            </a:extLst>
          </p:cNvPr>
          <p:cNvSpPr txBox="1"/>
          <p:nvPr/>
        </p:nvSpPr>
        <p:spPr>
          <a:xfrm>
            <a:off x="8754770" y="5437247"/>
            <a:ext cx="3148314" cy="1200329"/>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B. </a:t>
            </a:r>
            <a:r>
              <a:rPr lang="nl-NL" dirty="0"/>
              <a:t>Je adviseert de keizer om Korea te helpen en de Japanners te verjagen. Oorlog met Japan is dus onvermijdelijk.</a:t>
            </a:r>
            <a:endParaRPr lang="en-US" dirty="0"/>
          </a:p>
        </p:txBody>
      </p:sp>
    </p:spTree>
    <p:extLst>
      <p:ext uri="{BB962C8B-B14F-4D97-AF65-F5344CB8AC3E}">
        <p14:creationId xmlns:p14="http://schemas.microsoft.com/office/powerpoint/2010/main" val="42731392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8" name="Picture 2" descr="Afbeelding met tekst, binnen&#10;&#10;Automatisch gegenereerde beschrijving">
            <a:extLst>
              <a:ext uri="{FF2B5EF4-FFF2-40B4-BE49-F238E27FC236}">
                <a16:creationId xmlns:a16="http://schemas.microsoft.com/office/drawing/2014/main" id="{F568EE7A-78E7-4907-AAB2-0872FC178D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3" r="6322" b="-1"/>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16 </a:t>
            </a:r>
            <a:endParaRPr lang="en-US" sz="3600" dirty="0"/>
          </a:p>
        </p:txBody>
      </p:sp>
      <p:cxnSp>
        <p:nvCxnSpPr>
          <p:cNvPr id="55300"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685327"/>
            <a:ext cx="4593021" cy="3970116"/>
          </a:xfrm>
        </p:spPr>
        <p:txBody>
          <a:bodyPr anchor="ctr">
            <a:normAutofit/>
          </a:bodyPr>
          <a:lstStyle/>
          <a:p>
            <a:pPr marL="0" indent="0">
              <a:buNone/>
            </a:pPr>
            <a:r>
              <a:rPr lang="nl-NL" sz="1400" dirty="0"/>
              <a:t>De keizer volgt je advies </a:t>
            </a:r>
            <a:r>
              <a:rPr lang="nl-NL" sz="1400" b="1" dirty="0"/>
              <a:t>NIET</a:t>
            </a:r>
            <a:r>
              <a:rPr lang="nl-NL" sz="1400" dirty="0"/>
              <a:t> op.</a:t>
            </a:r>
          </a:p>
          <a:p>
            <a:pPr marL="0" indent="0">
              <a:buNone/>
            </a:pPr>
            <a:r>
              <a:rPr lang="nl-NL" sz="1400" dirty="0"/>
              <a:t>Alle Chinezen zijn verontwaardigd over de Japanse inval in Korea en eisen dat de </a:t>
            </a:r>
            <a:r>
              <a:rPr lang="nl-NL" sz="1400" dirty="0" err="1"/>
              <a:t>Qing</a:t>
            </a:r>
            <a:r>
              <a:rPr lang="nl-NL" sz="1400" dirty="0"/>
              <a:t>-dynastie zijn zusters in Korea bijstaat. </a:t>
            </a:r>
          </a:p>
          <a:p>
            <a:pPr marL="0" indent="0">
              <a:buNone/>
            </a:pPr>
            <a:r>
              <a:rPr lang="nl-NL" sz="1400" dirty="0"/>
              <a:t>De keizer verklaart dus de </a:t>
            </a:r>
            <a:r>
              <a:rPr lang="nl-NL" sz="1400" b="1" dirty="0"/>
              <a:t>oorlog aan Japan </a:t>
            </a:r>
            <a:r>
              <a:rPr lang="nl-NL" sz="1400" dirty="0"/>
              <a:t>en valt Korea binnen. In de acht maanden durende strijd werden de Chinezen voor de zoveelste keer in de pan gehakt. Het Japanse leger en de vloot was na hun verlies in 1859 compleet gemoderniseerd en state-of-</a:t>
            </a:r>
            <a:r>
              <a:rPr lang="nl-NL" sz="1400" dirty="0" err="1"/>
              <a:t>the</a:t>
            </a:r>
            <a:r>
              <a:rPr lang="nl-NL" sz="1400" dirty="0"/>
              <a:t>-art. </a:t>
            </a:r>
          </a:p>
          <a:p>
            <a:pPr marL="0" indent="0">
              <a:buNone/>
            </a:pPr>
            <a:r>
              <a:rPr lang="nl-NL" sz="1400" dirty="0"/>
              <a:t>De Chinezen hadden wel wat vernieuwingen doorgevoerd, maar veel van de fondsen die voor </a:t>
            </a:r>
            <a:r>
              <a:rPr lang="nl-NL" sz="1400" b="1" dirty="0"/>
              <a:t>vlootvernieuwing</a:t>
            </a:r>
            <a:r>
              <a:rPr lang="nl-NL" sz="1400" dirty="0"/>
              <a:t> bestemd waren, verdwenen door </a:t>
            </a:r>
            <a:r>
              <a:rPr lang="nl-NL" sz="1400" b="1" dirty="0"/>
              <a:t>corruptie</a:t>
            </a:r>
            <a:r>
              <a:rPr lang="nl-NL" sz="1400" dirty="0"/>
              <a:t> en andere prioriteiten van </a:t>
            </a:r>
            <a:r>
              <a:rPr lang="nl-NL" sz="1400" dirty="0" err="1"/>
              <a:t>Cixi</a:t>
            </a:r>
            <a:r>
              <a:rPr lang="nl-NL" sz="1400" dirty="0"/>
              <a:t>. Van geld bestemd voor de vloot liet zij een marmeren schip uit de 18</a:t>
            </a:r>
            <a:r>
              <a:rPr lang="nl-NL" sz="1400" baseline="30000" dirty="0"/>
              <a:t>e</a:t>
            </a:r>
            <a:r>
              <a:rPr lang="nl-NL" sz="1400" dirty="0"/>
              <a:t> eeuw voor miljoenen restaureren. </a:t>
            </a:r>
          </a:p>
        </p:txBody>
      </p:sp>
      <p:sp>
        <p:nvSpPr>
          <p:cNvPr id="10" name="Ovaal 9">
            <a:extLst>
              <a:ext uri="{FF2B5EF4-FFF2-40B4-BE49-F238E27FC236}">
                <a16:creationId xmlns:a16="http://schemas.microsoft.com/office/drawing/2014/main" id="{6BED6A9D-3BA7-456B-964E-053BA684D1FB}"/>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kstvak 10">
            <a:extLst>
              <a:ext uri="{FF2B5EF4-FFF2-40B4-BE49-F238E27FC236}">
                <a16:creationId xmlns:a16="http://schemas.microsoft.com/office/drawing/2014/main" id="{2D689437-B38F-4843-B602-BC63429E6BA4}"/>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0</a:t>
            </a:r>
            <a:endParaRPr lang="en-US" sz="2000" b="1" dirty="0"/>
          </a:p>
        </p:txBody>
      </p:sp>
      <p:sp>
        <p:nvSpPr>
          <p:cNvPr id="12" name="Tekstvak 11">
            <a:hlinkClick r:id="rId3" action="ppaction://hlinksldjump"/>
            <a:extLst>
              <a:ext uri="{FF2B5EF4-FFF2-40B4-BE49-F238E27FC236}">
                <a16:creationId xmlns:a16="http://schemas.microsoft.com/office/drawing/2014/main" id="{5B1A739F-F851-4964-A5CE-A90F11E8ACB6}"/>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3756862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8567B1A8-25C2-4CCF-B4D3-CF4441B859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22"/>
          <a:stretch/>
        </p:blipFill>
        <p:spPr bwMode="auto">
          <a:xfrm>
            <a:off x="0" y="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Advies 1 - 1793</a:t>
            </a:r>
            <a:endParaRPr lang="en-US" sz="3600" dirty="0"/>
          </a:p>
        </p:txBody>
      </p:sp>
      <p:cxnSp>
        <p:nvCxnSpPr>
          <p:cNvPr id="75"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15005" y="3337139"/>
            <a:ext cx="4593021" cy="2619839"/>
          </a:xfrm>
        </p:spPr>
        <p:txBody>
          <a:bodyPr anchor="ctr">
            <a:normAutofit/>
          </a:bodyPr>
          <a:lstStyle/>
          <a:p>
            <a:pPr marL="0" indent="0">
              <a:buNone/>
            </a:pPr>
            <a:r>
              <a:rPr lang="nl-NL" sz="1400" dirty="0"/>
              <a:t>In 1793 komt een Brits gezant naar China toe met twee enorme driemasters met ieder 60 kanonnen. De schepen toornen hoog boven alle Chinese junks uit. </a:t>
            </a:r>
          </a:p>
          <a:p>
            <a:pPr marL="0" indent="0">
              <a:buNone/>
            </a:pPr>
            <a:r>
              <a:rPr lang="nl-NL" sz="1400" dirty="0"/>
              <a:t>De Britse gezant – Lord </a:t>
            </a:r>
            <a:r>
              <a:rPr lang="nl-NL" sz="1400" dirty="0" err="1"/>
              <a:t>Macartney</a:t>
            </a:r>
            <a:r>
              <a:rPr lang="nl-NL" sz="1400" dirty="0"/>
              <a:t> brengt geschenken voor de keizer en vraagt een audiëntie. De keizer wil hem ontvangen. </a:t>
            </a:r>
            <a:r>
              <a:rPr lang="nl-NL" sz="1400" dirty="0" err="1"/>
              <a:t>Macartney</a:t>
            </a:r>
            <a:r>
              <a:rPr lang="nl-NL" sz="1400" dirty="0"/>
              <a:t> vraagt tijdens zijn bezoek aan de keizer of de Britten vrij mogen handelen met en in China. </a:t>
            </a:r>
          </a:p>
          <a:p>
            <a:pPr marL="0" indent="0">
              <a:buNone/>
            </a:pPr>
            <a:r>
              <a:rPr lang="nl-NL" sz="1400" dirty="0"/>
              <a:t>Voorheen liep handel met Europa via de zijderoute en andere koloniën van China.</a:t>
            </a:r>
          </a:p>
          <a:p>
            <a:pPr marL="0" indent="0">
              <a:buNone/>
            </a:pPr>
            <a:r>
              <a:rPr lang="nl-NL" sz="1600" b="1" dirty="0"/>
              <a:t>Wat is je advies aan de keizer?</a:t>
            </a:r>
            <a:endParaRPr lang="en-US" sz="1600" b="1" dirty="0"/>
          </a:p>
        </p:txBody>
      </p:sp>
      <p:sp>
        <p:nvSpPr>
          <p:cNvPr id="11" name="Tekstvak 10">
            <a:hlinkClick r:id="rId3" action="ppaction://hlinksldjump"/>
            <a:extLst>
              <a:ext uri="{FF2B5EF4-FFF2-40B4-BE49-F238E27FC236}">
                <a16:creationId xmlns:a16="http://schemas.microsoft.com/office/drawing/2014/main" id="{395B03F2-122A-4C1D-BAB3-711200056EFA}"/>
              </a:ext>
            </a:extLst>
          </p:cNvPr>
          <p:cNvSpPr txBox="1"/>
          <p:nvPr/>
        </p:nvSpPr>
        <p:spPr>
          <a:xfrm>
            <a:off x="8347876" y="2123662"/>
            <a:ext cx="3629117" cy="923330"/>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nl-NL" b="1" dirty="0"/>
              <a:t>A. </a:t>
            </a:r>
            <a:r>
              <a:rPr lang="nl-NL" dirty="0"/>
              <a:t>Je zegt dat vrijhandel een goed idee is en hoopt dat de Engelsen veel Chinese producten kopen.</a:t>
            </a:r>
            <a:endParaRPr lang="en-US" dirty="0"/>
          </a:p>
        </p:txBody>
      </p:sp>
      <p:sp>
        <p:nvSpPr>
          <p:cNvPr id="12" name="Tekstvak 11">
            <a:hlinkClick r:id="rId4" action="ppaction://hlinksldjump"/>
            <a:extLst>
              <a:ext uri="{FF2B5EF4-FFF2-40B4-BE49-F238E27FC236}">
                <a16:creationId xmlns:a16="http://schemas.microsoft.com/office/drawing/2014/main" id="{B9CAE97D-EFC0-4315-8A58-FE3C380CB128}"/>
              </a:ext>
            </a:extLst>
          </p:cNvPr>
          <p:cNvSpPr txBox="1"/>
          <p:nvPr/>
        </p:nvSpPr>
        <p:spPr>
          <a:xfrm>
            <a:off x="8354904" y="3337139"/>
            <a:ext cx="3622089"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nl-NL" b="1" dirty="0"/>
              <a:t>B. </a:t>
            </a:r>
            <a:r>
              <a:rPr lang="nl-NL" dirty="0"/>
              <a:t>Je zegt dat je slechts beperkt en gecontroleerd handel moet toestaan, de Engelsen krijgen alleen toegang tot één havenstad van China. </a:t>
            </a:r>
            <a:endParaRPr lang="en-US" dirty="0"/>
          </a:p>
        </p:txBody>
      </p:sp>
      <p:sp>
        <p:nvSpPr>
          <p:cNvPr id="13" name="Tekstvak 12">
            <a:hlinkClick r:id="rId5" action="ppaction://hlinksldjump"/>
            <a:extLst>
              <a:ext uri="{FF2B5EF4-FFF2-40B4-BE49-F238E27FC236}">
                <a16:creationId xmlns:a16="http://schemas.microsoft.com/office/drawing/2014/main" id="{FE0846C6-7516-44D5-AD84-D9EED6465D7D}"/>
              </a:ext>
            </a:extLst>
          </p:cNvPr>
          <p:cNvSpPr txBox="1"/>
          <p:nvPr/>
        </p:nvSpPr>
        <p:spPr>
          <a:xfrm>
            <a:off x="8354904" y="5092476"/>
            <a:ext cx="3622089"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nl-NL" b="1" dirty="0"/>
              <a:t>C.</a:t>
            </a:r>
            <a:r>
              <a:rPr lang="nl-NL" dirty="0"/>
              <a:t> Je stuurt de Engelsen terug en geeft aan dat ze niet welkom zijn. China heeft geen Engelse producten nodig. De volgende keer als je ze ziet zullen ze niet levend naar huis keren.</a:t>
            </a:r>
            <a:endParaRPr lang="en-US" dirty="0"/>
          </a:p>
        </p:txBody>
      </p:sp>
    </p:spTree>
    <p:extLst>
      <p:ext uri="{BB962C8B-B14F-4D97-AF65-F5344CB8AC3E}">
        <p14:creationId xmlns:p14="http://schemas.microsoft.com/office/powerpoint/2010/main" val="5523297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8" name="Picture 2" descr="Afbeelding met tekst, binnen&#10;&#10;Automatisch gegenereerde beschrijving">
            <a:extLst>
              <a:ext uri="{FF2B5EF4-FFF2-40B4-BE49-F238E27FC236}">
                <a16:creationId xmlns:a16="http://schemas.microsoft.com/office/drawing/2014/main" id="{F568EE7A-78E7-4907-AAB2-0872FC178D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3" r="6322" b="-1"/>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5530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16 </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581154"/>
            <a:ext cx="4593021" cy="4276846"/>
          </a:xfrm>
        </p:spPr>
        <p:txBody>
          <a:bodyPr anchor="ctr">
            <a:normAutofit/>
          </a:bodyPr>
          <a:lstStyle/>
          <a:p>
            <a:pPr marL="0" indent="0">
              <a:buNone/>
            </a:pPr>
            <a:r>
              <a:rPr lang="nl-NL" sz="1400" dirty="0"/>
              <a:t>De keizer volgt je advies op.</a:t>
            </a:r>
          </a:p>
          <a:p>
            <a:pPr marL="0" indent="0">
              <a:buNone/>
            </a:pPr>
            <a:r>
              <a:rPr lang="nl-NL" sz="1400" dirty="0"/>
              <a:t>Alle Chinezen zijn verontwaardigd over de Japanse inval in Korea en eisen dat de </a:t>
            </a:r>
            <a:r>
              <a:rPr lang="nl-NL" sz="1400" dirty="0" err="1"/>
              <a:t>Qing</a:t>
            </a:r>
            <a:r>
              <a:rPr lang="nl-NL" sz="1400" dirty="0"/>
              <a:t>-dynastie zijn zusters in Korea bijstaat. </a:t>
            </a:r>
          </a:p>
          <a:p>
            <a:pPr marL="0" indent="0">
              <a:buNone/>
            </a:pPr>
            <a:r>
              <a:rPr lang="nl-NL" sz="1400" dirty="0"/>
              <a:t>De keizer verklaart dus </a:t>
            </a:r>
            <a:r>
              <a:rPr lang="nl-NL" sz="1400" b="1" dirty="0"/>
              <a:t>de oorlog aan Japan </a:t>
            </a:r>
            <a:r>
              <a:rPr lang="nl-NL" sz="1400" dirty="0"/>
              <a:t>en valt Korea binnen. In de acht maanden durende strijd werden de Chinezen voor de zoveelste keer in de pan gehakt. Het Japanse leger en de vloot was na hun verlies in 1859 compleet gemoderniseerd en state-of-</a:t>
            </a:r>
            <a:r>
              <a:rPr lang="nl-NL" sz="1400" dirty="0" err="1"/>
              <a:t>the</a:t>
            </a:r>
            <a:r>
              <a:rPr lang="nl-NL" sz="1400" dirty="0"/>
              <a:t>-art. </a:t>
            </a:r>
          </a:p>
          <a:p>
            <a:pPr marL="0" indent="0">
              <a:buNone/>
            </a:pPr>
            <a:r>
              <a:rPr lang="nl-NL" sz="1400" dirty="0"/>
              <a:t>De Chinezen hadden wel wat vernieuwingen doorgevoerd, maar veel van de fondsen die voor </a:t>
            </a:r>
            <a:r>
              <a:rPr lang="nl-NL" sz="1400" b="1" dirty="0"/>
              <a:t>vlootvernieuwing</a:t>
            </a:r>
            <a:r>
              <a:rPr lang="nl-NL" sz="1400" dirty="0"/>
              <a:t> bestemd waren, verdwenen door </a:t>
            </a:r>
            <a:r>
              <a:rPr lang="nl-NL" sz="1400" b="1" dirty="0"/>
              <a:t>corruptie</a:t>
            </a:r>
            <a:r>
              <a:rPr lang="nl-NL" sz="1400" dirty="0"/>
              <a:t> en andere prioriteiten van </a:t>
            </a:r>
            <a:r>
              <a:rPr lang="nl-NL" sz="1400" dirty="0" err="1"/>
              <a:t>Cixi</a:t>
            </a:r>
            <a:r>
              <a:rPr lang="nl-NL" sz="1400" dirty="0"/>
              <a:t>. Van geld bestemd voor de vloot liet zij een marmeren schip uit de 18</a:t>
            </a:r>
            <a:r>
              <a:rPr lang="nl-NL" sz="1400" baseline="30000" dirty="0"/>
              <a:t>e</a:t>
            </a:r>
            <a:r>
              <a:rPr lang="nl-NL" sz="1400" dirty="0"/>
              <a:t> eeuw voor miljoenen restaureren. </a:t>
            </a:r>
          </a:p>
        </p:txBody>
      </p:sp>
      <p:sp>
        <p:nvSpPr>
          <p:cNvPr id="9" name="Ovaal 8">
            <a:extLst>
              <a:ext uri="{FF2B5EF4-FFF2-40B4-BE49-F238E27FC236}">
                <a16:creationId xmlns:a16="http://schemas.microsoft.com/office/drawing/2014/main" id="{9CE34FDD-4247-47EF-9128-458B8BEA18C5}"/>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kstvak 9">
            <a:extLst>
              <a:ext uri="{FF2B5EF4-FFF2-40B4-BE49-F238E27FC236}">
                <a16:creationId xmlns:a16="http://schemas.microsoft.com/office/drawing/2014/main" id="{B356F45B-3425-4E08-AC40-A82652957F0B}"/>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1" name="Tekstvak 10">
            <a:hlinkClick r:id="rId3" action="ppaction://hlinksldjump"/>
            <a:extLst>
              <a:ext uri="{FF2B5EF4-FFF2-40B4-BE49-F238E27FC236}">
                <a16:creationId xmlns:a16="http://schemas.microsoft.com/office/drawing/2014/main" id="{315A7907-BC90-497F-A02D-C86EBCA2ECA6}"/>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12120656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4" name="Picture 2" descr="Guangxu Emperor of China with court officials and european officers, 1901  [1600x1059] : HistoryPorn">
            <a:extLst>
              <a:ext uri="{FF2B5EF4-FFF2-40B4-BE49-F238E27FC236}">
                <a16:creationId xmlns:a16="http://schemas.microsoft.com/office/drawing/2014/main" id="{32B786C2-91DB-4403-9DD9-70263C6E8C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83" r="508" b="8562"/>
          <a:stretch/>
        </p:blipFill>
        <p:spPr bwMode="auto">
          <a:xfrm flipH="1">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Advies 17 - 1898</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709448" y="3337138"/>
            <a:ext cx="4593021" cy="3264062"/>
          </a:xfrm>
        </p:spPr>
        <p:txBody>
          <a:bodyPr anchor="ctr">
            <a:normAutofit lnSpcReduction="10000"/>
          </a:bodyPr>
          <a:lstStyle/>
          <a:p>
            <a:pPr marL="0" indent="0">
              <a:buNone/>
            </a:pPr>
            <a:r>
              <a:rPr lang="nl-NL" sz="1400" dirty="0"/>
              <a:t>Na het verlies van de oorlog tegen Japan moest China niet alleen Korea opgeven, maar ook het schiereiland </a:t>
            </a:r>
            <a:r>
              <a:rPr lang="nl-NL" sz="1400" dirty="0" err="1"/>
              <a:t>Liaodong</a:t>
            </a:r>
            <a:r>
              <a:rPr lang="nl-NL" sz="1400" dirty="0"/>
              <a:t> met de havenstad </a:t>
            </a:r>
            <a:r>
              <a:rPr lang="nl-NL" sz="1400" b="1" dirty="0" err="1"/>
              <a:t>Lushun</a:t>
            </a:r>
            <a:r>
              <a:rPr lang="nl-NL" sz="1400" dirty="0"/>
              <a:t>. Hier waren de Russen echter niet blij mee, want zij gebruikten deze Chinese haven zelf ook. De Russen sloten een deal met de Duitsers en Fransen en wisten zo de Japanners weg te jagen uit dit gebied. In plaats van het gebied echter aan China terug te geven, hielden de Russen de haven. Ook de </a:t>
            </a:r>
            <a:r>
              <a:rPr lang="nl-NL" sz="1400" b="1" dirty="0"/>
              <a:t>Duitsers</a:t>
            </a:r>
            <a:r>
              <a:rPr lang="nl-NL" sz="1400" dirty="0"/>
              <a:t> claimden hun eigen toegang tot China.  </a:t>
            </a:r>
          </a:p>
          <a:p>
            <a:pPr marL="0" indent="0">
              <a:buNone/>
            </a:pPr>
            <a:r>
              <a:rPr lang="nl-NL" sz="1400" dirty="0"/>
              <a:t>De enige manier om het keizerrijk te laten overleven volgens veel mensen aan het hof, was om het land compleet te </a:t>
            </a:r>
            <a:r>
              <a:rPr lang="nl-NL" sz="1400" b="1" dirty="0"/>
              <a:t>hervormen volgens westers model</a:t>
            </a:r>
            <a:r>
              <a:rPr lang="nl-NL" sz="1400" dirty="0"/>
              <a:t>. Ambtenarij, onderwijsstelsel, het leger en de industrie. De jonge keizer is voor hervormingen, maar zijn tante </a:t>
            </a:r>
            <a:r>
              <a:rPr lang="nl-NL" sz="1400" dirty="0" err="1"/>
              <a:t>Cixi</a:t>
            </a:r>
            <a:r>
              <a:rPr lang="nl-NL" sz="1400" dirty="0"/>
              <a:t>, de weduwe keizerin is tegen. </a:t>
            </a:r>
          </a:p>
          <a:p>
            <a:pPr marL="0" indent="0">
              <a:buNone/>
            </a:pPr>
            <a:r>
              <a:rPr lang="nl-NL" sz="1600" b="1" dirty="0"/>
              <a:t>Wat adviseer je de keizer om te doen?</a:t>
            </a:r>
            <a:endParaRPr lang="en-US" sz="1600" b="1" dirty="0"/>
          </a:p>
        </p:txBody>
      </p:sp>
      <p:sp>
        <p:nvSpPr>
          <p:cNvPr id="9" name="Tekstvak 8">
            <a:hlinkClick r:id="rId3" action="ppaction://hlinksldjump"/>
            <a:extLst>
              <a:ext uri="{FF2B5EF4-FFF2-40B4-BE49-F238E27FC236}">
                <a16:creationId xmlns:a16="http://schemas.microsoft.com/office/drawing/2014/main" id="{A7AA52E5-E306-46E9-98F7-E4777E2417A6}"/>
              </a:ext>
            </a:extLst>
          </p:cNvPr>
          <p:cNvSpPr txBox="1"/>
          <p:nvPr/>
        </p:nvSpPr>
        <p:spPr>
          <a:xfrm>
            <a:off x="5431053" y="5437247"/>
            <a:ext cx="3148314" cy="923330"/>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A. </a:t>
            </a:r>
            <a:r>
              <a:rPr lang="nl-NL" dirty="0"/>
              <a:t>Je steunt de keizer met zijn hervormingsplannen en hoopt dat </a:t>
            </a:r>
            <a:r>
              <a:rPr lang="nl-NL" dirty="0" err="1"/>
              <a:t>Cixi</a:t>
            </a:r>
            <a:r>
              <a:rPr lang="nl-NL" dirty="0"/>
              <a:t> zal inbinden. </a:t>
            </a:r>
            <a:endParaRPr lang="en-US" dirty="0"/>
          </a:p>
        </p:txBody>
      </p:sp>
      <p:sp>
        <p:nvSpPr>
          <p:cNvPr id="10" name="Tekstvak 9">
            <a:hlinkClick r:id="rId4" action="ppaction://hlinksldjump"/>
            <a:extLst>
              <a:ext uri="{FF2B5EF4-FFF2-40B4-BE49-F238E27FC236}">
                <a16:creationId xmlns:a16="http://schemas.microsoft.com/office/drawing/2014/main" id="{51169263-EB00-4E36-B7FB-AD7F589BBA29}"/>
              </a:ext>
            </a:extLst>
          </p:cNvPr>
          <p:cNvSpPr txBox="1"/>
          <p:nvPr/>
        </p:nvSpPr>
        <p:spPr>
          <a:xfrm>
            <a:off x="8754770" y="5437247"/>
            <a:ext cx="3148314" cy="923330"/>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B. </a:t>
            </a:r>
            <a:r>
              <a:rPr lang="nl-NL" dirty="0"/>
              <a:t>Je adviseert de keizer om naar zijn tante te luisteren en niet teveel te moderniseren.</a:t>
            </a:r>
            <a:endParaRPr lang="en-US" dirty="0"/>
          </a:p>
        </p:txBody>
      </p:sp>
    </p:spTree>
    <p:extLst>
      <p:ext uri="{BB962C8B-B14F-4D97-AF65-F5344CB8AC3E}">
        <p14:creationId xmlns:p14="http://schemas.microsoft.com/office/powerpoint/2010/main" val="7058491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276" name="Picture 4" descr="POWER | PLAY: China's Empress Dowager | Freer Gallery of Art &amp; Arthur M.  Sackler Gallery">
            <a:extLst>
              <a:ext uri="{FF2B5EF4-FFF2-40B4-BE49-F238E27FC236}">
                <a16:creationId xmlns:a16="http://schemas.microsoft.com/office/drawing/2014/main" id="{A4B3DA95-EF02-47C5-A75C-3792566AC8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07" t="-1" r="19492" b="-1"/>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5427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17 </a:t>
            </a:r>
            <a:endParaRPr lang="en-US" sz="3600" dirty="0"/>
          </a:p>
        </p:txBody>
      </p:sp>
      <p:cxnSp>
        <p:nvCxnSpPr>
          <p:cNvPr id="77" name="Straight Connector 7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15005" y="2679530"/>
            <a:ext cx="4593021" cy="4178460"/>
          </a:xfrm>
        </p:spPr>
        <p:txBody>
          <a:bodyPr anchor="ctr">
            <a:normAutofit/>
          </a:bodyPr>
          <a:lstStyle/>
          <a:p>
            <a:pPr marL="0" indent="0">
              <a:buNone/>
            </a:pPr>
            <a:r>
              <a:rPr lang="nl-NL" sz="1500" dirty="0"/>
              <a:t>De keizer volgt je advies op.</a:t>
            </a:r>
          </a:p>
          <a:p>
            <a:pPr marL="0" indent="0">
              <a:buNone/>
            </a:pPr>
            <a:r>
              <a:rPr lang="nl-NL" sz="1500" b="1" dirty="0"/>
              <a:t>Honderd dagen </a:t>
            </a:r>
            <a:r>
              <a:rPr lang="nl-NL" sz="1500" dirty="0"/>
              <a:t>worden allerlei </a:t>
            </a:r>
            <a:r>
              <a:rPr lang="nl-NL" sz="1500" b="1" dirty="0"/>
              <a:t>hervormingen</a:t>
            </a:r>
            <a:r>
              <a:rPr lang="nl-NL" sz="1500" dirty="0"/>
              <a:t> door. De keizerin weduwe vond alles echter veel te ingrijpend en snel gaan en wist met steun van andere conservatieve hovelingen de keizer zijn macht af te nemen en het regentschap te krijgen. </a:t>
            </a:r>
          </a:p>
          <a:p>
            <a:pPr marL="0" indent="0">
              <a:buNone/>
            </a:pPr>
            <a:r>
              <a:rPr lang="nl-NL" sz="1500" dirty="0"/>
              <a:t>Ze zag wel in dat veel mensen voor hervormingen waren en dat er een nieuw gevoel van enthousiasme in de lucht hing. Dit enthousiasme bestond voor een groot deel uit haat voor de westerlingen. Ze probeerde het vuur levend te houden en stimuleerde een grote </a:t>
            </a:r>
            <a:r>
              <a:rPr lang="nl-NL" sz="1500" b="1" dirty="0"/>
              <a:t>Bokseropstand</a:t>
            </a:r>
            <a:r>
              <a:rPr lang="nl-NL" sz="1500" dirty="0"/>
              <a:t> tegen alles wat maar westers was. Het begon met aanvallen van ‘boksers’ op Chinese christenen en missionarissen, maar al snel werd alles en iedereen die westers was aangevallen. </a:t>
            </a:r>
          </a:p>
        </p:txBody>
      </p:sp>
      <p:sp>
        <p:nvSpPr>
          <p:cNvPr id="14" name="Ovaal 13">
            <a:extLst>
              <a:ext uri="{FF2B5EF4-FFF2-40B4-BE49-F238E27FC236}">
                <a16:creationId xmlns:a16="http://schemas.microsoft.com/office/drawing/2014/main" id="{98F1A9D3-69F9-4595-AB68-1260BCC752D8}"/>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kstvak 14">
            <a:extLst>
              <a:ext uri="{FF2B5EF4-FFF2-40B4-BE49-F238E27FC236}">
                <a16:creationId xmlns:a16="http://schemas.microsoft.com/office/drawing/2014/main" id="{01331DC0-5EEC-4B68-A99C-396C39663AAD}"/>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6" name="Tekstvak 15">
            <a:hlinkClick r:id="rId3" action="ppaction://hlinksldjump"/>
            <a:extLst>
              <a:ext uri="{FF2B5EF4-FFF2-40B4-BE49-F238E27FC236}">
                <a16:creationId xmlns:a16="http://schemas.microsoft.com/office/drawing/2014/main" id="{0D70C009-5D90-4970-A175-E3BF8B9C0A0A}"/>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39352859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276" name="Picture 4" descr="POWER | PLAY: China's Empress Dowager | Freer Gallery of Art &amp; Arthur M.  Sackler Gallery">
            <a:extLst>
              <a:ext uri="{FF2B5EF4-FFF2-40B4-BE49-F238E27FC236}">
                <a16:creationId xmlns:a16="http://schemas.microsoft.com/office/drawing/2014/main" id="{A4B3DA95-EF02-47C5-A75C-3792566AC8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07" r="19492" b="-1"/>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17 </a:t>
            </a:r>
            <a:endParaRPr lang="en-US" sz="3600" dirty="0"/>
          </a:p>
        </p:txBody>
      </p:sp>
      <p:cxnSp>
        <p:nvCxnSpPr>
          <p:cNvPr id="75"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15005" y="2840953"/>
            <a:ext cx="4593021" cy="3842790"/>
          </a:xfrm>
        </p:spPr>
        <p:txBody>
          <a:bodyPr anchor="ctr">
            <a:normAutofit/>
          </a:bodyPr>
          <a:lstStyle/>
          <a:p>
            <a:pPr marL="0" indent="0">
              <a:buNone/>
            </a:pPr>
            <a:r>
              <a:rPr lang="nl-NL" sz="1500" dirty="0"/>
              <a:t>De keizer volgt je advies </a:t>
            </a:r>
            <a:r>
              <a:rPr lang="nl-NL" sz="1500" b="1" dirty="0"/>
              <a:t>NIET</a:t>
            </a:r>
            <a:r>
              <a:rPr lang="nl-NL" sz="1500" dirty="0"/>
              <a:t> op.</a:t>
            </a:r>
          </a:p>
          <a:p>
            <a:pPr marL="0" indent="0">
              <a:buNone/>
            </a:pPr>
            <a:r>
              <a:rPr lang="nl-NL" sz="1500" dirty="0"/>
              <a:t>Honderd dagen worden allerlei hervormingen door. De keizerin weduwe vond alles echter veel te ingrijpend en snel gaan en wist met steun van andere conservatieve hovelingen de keizer zijn macht af te nemen en het regentschap te krijgen. </a:t>
            </a:r>
          </a:p>
          <a:p>
            <a:pPr marL="0" indent="0">
              <a:buNone/>
            </a:pPr>
            <a:r>
              <a:rPr lang="nl-NL" sz="1500" dirty="0"/>
              <a:t>Ze zag wel in dat veel mensen voor hervormingen waren en dat er een nieuw gevoel van enthousiasme in de lucht hing. Dit enthousiasme bestond voor een groot deel uit haat voor de westerlingen. Ze probeerde het vuur levend te houden en stimuleerde een grote </a:t>
            </a:r>
            <a:r>
              <a:rPr lang="nl-NL" sz="1500" b="1" dirty="0"/>
              <a:t>Bokseropstand</a:t>
            </a:r>
            <a:r>
              <a:rPr lang="nl-NL" sz="1500" dirty="0"/>
              <a:t> tegen alles wat maar westers was. Het begon met aanvallen van ‘boksers’ op </a:t>
            </a:r>
            <a:r>
              <a:rPr lang="nl-NL" sz="1500" dirty="0" err="1"/>
              <a:t>chinese</a:t>
            </a:r>
            <a:r>
              <a:rPr lang="nl-NL" sz="1500" dirty="0"/>
              <a:t> christenen en missionarissen, maar al snel werd alles en iedereen die westers was aangevallen. </a:t>
            </a:r>
          </a:p>
        </p:txBody>
      </p:sp>
      <p:sp>
        <p:nvSpPr>
          <p:cNvPr id="9" name="Ovaal 8">
            <a:extLst>
              <a:ext uri="{FF2B5EF4-FFF2-40B4-BE49-F238E27FC236}">
                <a16:creationId xmlns:a16="http://schemas.microsoft.com/office/drawing/2014/main" id="{1DC252A8-EA8E-4F22-A7A5-4B8CF7D91A6B}"/>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kstvak 9">
            <a:extLst>
              <a:ext uri="{FF2B5EF4-FFF2-40B4-BE49-F238E27FC236}">
                <a16:creationId xmlns:a16="http://schemas.microsoft.com/office/drawing/2014/main" id="{6CE2455B-D854-4A76-AB5A-E7E1F78B390F}"/>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1" name="Tekstvak 10">
            <a:hlinkClick r:id="rId3" action="ppaction://hlinksldjump"/>
            <a:extLst>
              <a:ext uri="{FF2B5EF4-FFF2-40B4-BE49-F238E27FC236}">
                <a16:creationId xmlns:a16="http://schemas.microsoft.com/office/drawing/2014/main" id="{61173690-42A3-4CD7-BB54-69F78FFA7A47}"/>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20882800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D11151E9-0A19-4E91-9E67-785805DB3F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36" b="4020"/>
          <a:stretch/>
        </p:blipFill>
        <p:spPr bwMode="auto">
          <a:xfrm>
            <a:off x="0" y="-260430"/>
            <a:ext cx="12192000" cy="711843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19957" y="1435170"/>
            <a:ext cx="4204137" cy="1342754"/>
          </a:xfrm>
        </p:spPr>
        <p:txBody>
          <a:bodyPr>
            <a:normAutofit/>
          </a:bodyPr>
          <a:lstStyle/>
          <a:p>
            <a:pPr algn="ctr"/>
            <a:r>
              <a:rPr lang="nl-NL" sz="3600" dirty="0"/>
              <a:t>Advies 18 - 1901</a:t>
            </a:r>
            <a:endParaRPr lang="en-US" sz="3600" dirty="0"/>
          </a:p>
        </p:txBody>
      </p:sp>
      <p:cxnSp>
        <p:nvCxnSpPr>
          <p:cNvPr id="137" name="Straight Connector 13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649677" y="2994949"/>
            <a:ext cx="4717818" cy="3993266"/>
          </a:xfrm>
        </p:spPr>
        <p:txBody>
          <a:bodyPr anchor="ctr">
            <a:normAutofit/>
          </a:bodyPr>
          <a:lstStyle/>
          <a:p>
            <a:pPr marL="0" indent="0">
              <a:buNone/>
            </a:pPr>
            <a:r>
              <a:rPr lang="nl-NL" sz="1400" dirty="0"/>
              <a:t>De Bokseropstand beweerden dat de christenen het Hemels Mandaat hebben verstoord. De Bokseropstand werd een beweging om China te zuiveren van alle westerse elementen. Alle westerse landen – inclusief Japan – brachten echter snel een internationaal leger op de been, veroverde Peking en sloegen daar de opstand neer. </a:t>
            </a:r>
            <a:r>
              <a:rPr lang="nl-NL" sz="1400" dirty="0" err="1"/>
              <a:t>Cixi</a:t>
            </a:r>
            <a:r>
              <a:rPr lang="nl-NL" sz="1400" dirty="0"/>
              <a:t> was gevlucht naar </a:t>
            </a:r>
            <a:r>
              <a:rPr lang="nl-NL" sz="1400" dirty="0" err="1"/>
              <a:t>Xi’an</a:t>
            </a:r>
            <a:r>
              <a:rPr lang="nl-NL" sz="1400" dirty="0"/>
              <a:t>. </a:t>
            </a:r>
          </a:p>
          <a:p>
            <a:pPr marL="0" indent="0">
              <a:buNone/>
            </a:pPr>
            <a:r>
              <a:rPr lang="nl-NL" sz="1400" dirty="0" err="1"/>
              <a:t>Cixi</a:t>
            </a:r>
            <a:r>
              <a:rPr lang="nl-NL" sz="1400" dirty="0"/>
              <a:t> was weggevlucht en er werd een </a:t>
            </a:r>
            <a:r>
              <a:rPr lang="nl-NL" sz="1400" b="1" dirty="0"/>
              <a:t>Bokser Protocol </a:t>
            </a:r>
            <a:r>
              <a:rPr lang="nl-NL" sz="1400" dirty="0"/>
              <a:t>opgesteld om de onrust te eindigen. Hierin stond dat China </a:t>
            </a:r>
            <a:r>
              <a:rPr lang="nl-NL" sz="1400" b="1" dirty="0"/>
              <a:t>68 miljoen pond schade </a:t>
            </a:r>
            <a:r>
              <a:rPr lang="nl-NL" sz="1400" dirty="0"/>
              <a:t>moest betalen, alle Chinese </a:t>
            </a:r>
            <a:r>
              <a:rPr lang="nl-NL" sz="1400" b="1" dirty="0"/>
              <a:t>forten en arsenalen vernietigd </a:t>
            </a:r>
            <a:r>
              <a:rPr lang="nl-NL" sz="1400" dirty="0"/>
              <a:t>moesten worden en buitenlandse </a:t>
            </a:r>
            <a:r>
              <a:rPr lang="nl-NL" sz="1400" b="1" dirty="0"/>
              <a:t>troepen permanent in China </a:t>
            </a:r>
            <a:r>
              <a:rPr lang="nl-NL" sz="1400" dirty="0"/>
              <a:t>mochten verblijven. </a:t>
            </a:r>
            <a:r>
              <a:rPr lang="nl-NL" sz="1400" dirty="0" err="1"/>
              <a:t>Cixi</a:t>
            </a:r>
            <a:r>
              <a:rPr lang="nl-NL" sz="1400" dirty="0"/>
              <a:t> werd </a:t>
            </a:r>
            <a:r>
              <a:rPr lang="nl-NL" sz="1400" b="1" dirty="0"/>
              <a:t>oorlogsmisdadiger</a:t>
            </a:r>
            <a:r>
              <a:rPr lang="nl-NL" sz="1400" dirty="0"/>
              <a:t> verklaard en er zouden </a:t>
            </a:r>
            <a:r>
              <a:rPr lang="nl-NL" sz="1400" b="1" dirty="0"/>
              <a:t>monumenten</a:t>
            </a:r>
            <a:r>
              <a:rPr lang="nl-NL" sz="1400" dirty="0"/>
              <a:t> worden opgericht voor </a:t>
            </a:r>
            <a:r>
              <a:rPr lang="nl-NL" sz="1400" b="1" dirty="0"/>
              <a:t>prominente buitenlande</a:t>
            </a:r>
            <a:r>
              <a:rPr lang="nl-NL" sz="1400" dirty="0"/>
              <a:t>rs die in de opstand waren gedood.</a:t>
            </a:r>
          </a:p>
          <a:p>
            <a:pPr marL="0" indent="0">
              <a:buNone/>
            </a:pPr>
            <a:r>
              <a:rPr lang="nl-NL" sz="1600" b="1" dirty="0"/>
              <a:t>Wat adviseer je de keizerin-weduwe om te doen?</a:t>
            </a:r>
            <a:endParaRPr lang="en-US" sz="1600" b="1" dirty="0"/>
          </a:p>
        </p:txBody>
      </p:sp>
      <p:sp>
        <p:nvSpPr>
          <p:cNvPr id="13" name="Tekstvak 12">
            <a:hlinkClick r:id="rId3" action="ppaction://hlinksldjump"/>
            <a:extLst>
              <a:ext uri="{FF2B5EF4-FFF2-40B4-BE49-F238E27FC236}">
                <a16:creationId xmlns:a16="http://schemas.microsoft.com/office/drawing/2014/main" id="{106A1529-3FC4-483C-9DF3-A8422668D450}"/>
              </a:ext>
            </a:extLst>
          </p:cNvPr>
          <p:cNvSpPr txBox="1"/>
          <p:nvPr/>
        </p:nvSpPr>
        <p:spPr>
          <a:xfrm>
            <a:off x="5573888" y="3429000"/>
            <a:ext cx="1888882" cy="1277273"/>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A. </a:t>
            </a:r>
            <a:r>
              <a:rPr lang="nl-NL" dirty="0"/>
              <a:t>Je adviseert </a:t>
            </a:r>
            <a:r>
              <a:rPr lang="nl-NL" dirty="0" err="1"/>
              <a:t>Cixi</a:t>
            </a:r>
            <a:r>
              <a:rPr lang="nl-NL" dirty="0"/>
              <a:t> om de oorlog voort te zetten. </a:t>
            </a:r>
          </a:p>
          <a:p>
            <a:pPr marL="342900" indent="-342900">
              <a:spcAft>
                <a:spcPts val="600"/>
              </a:spcAft>
              <a:buAutoNum type="alphaUcPeriod"/>
            </a:pPr>
            <a:endParaRPr lang="en-US" dirty="0"/>
          </a:p>
        </p:txBody>
      </p:sp>
      <p:sp>
        <p:nvSpPr>
          <p:cNvPr id="14" name="Tekstvak 13">
            <a:hlinkClick r:id="rId4" action="ppaction://hlinksldjump"/>
            <a:extLst>
              <a:ext uri="{FF2B5EF4-FFF2-40B4-BE49-F238E27FC236}">
                <a16:creationId xmlns:a16="http://schemas.microsoft.com/office/drawing/2014/main" id="{250983F6-54B4-405F-BC1E-E176A483C4F8}"/>
              </a:ext>
            </a:extLst>
          </p:cNvPr>
          <p:cNvSpPr txBox="1"/>
          <p:nvPr/>
        </p:nvSpPr>
        <p:spPr>
          <a:xfrm>
            <a:off x="7669163" y="4252918"/>
            <a:ext cx="2003215" cy="1477328"/>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B. </a:t>
            </a:r>
            <a:r>
              <a:rPr lang="nl-NL" dirty="0"/>
              <a:t>Je adviseert </a:t>
            </a:r>
            <a:r>
              <a:rPr lang="nl-NL" dirty="0" err="1"/>
              <a:t>Cixi</a:t>
            </a:r>
            <a:r>
              <a:rPr lang="nl-NL" dirty="0"/>
              <a:t> om iets betere voorwaarden te onderhandelen voor een vrede. </a:t>
            </a:r>
            <a:endParaRPr lang="en-US" dirty="0"/>
          </a:p>
        </p:txBody>
      </p:sp>
      <p:sp>
        <p:nvSpPr>
          <p:cNvPr id="15" name="Tekstvak 14">
            <a:hlinkClick r:id="rId5" action="ppaction://hlinksldjump"/>
            <a:extLst>
              <a:ext uri="{FF2B5EF4-FFF2-40B4-BE49-F238E27FC236}">
                <a16:creationId xmlns:a16="http://schemas.microsoft.com/office/drawing/2014/main" id="{9D5608B6-0676-40F6-889B-054A5335ECC4}"/>
              </a:ext>
            </a:extLst>
          </p:cNvPr>
          <p:cNvSpPr txBox="1"/>
          <p:nvPr/>
        </p:nvSpPr>
        <p:spPr>
          <a:xfrm>
            <a:off x="10075265" y="5130081"/>
            <a:ext cx="1713848" cy="1200329"/>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C. </a:t>
            </a:r>
            <a:r>
              <a:rPr lang="nl-NL" dirty="0"/>
              <a:t>Je adviseert </a:t>
            </a:r>
            <a:r>
              <a:rPr lang="nl-NL" dirty="0" err="1"/>
              <a:t>Cixi</a:t>
            </a:r>
            <a:r>
              <a:rPr lang="nl-NL" dirty="0"/>
              <a:t> om de voorwaarden te accepteren. </a:t>
            </a:r>
            <a:endParaRPr lang="en-US" dirty="0"/>
          </a:p>
        </p:txBody>
      </p:sp>
    </p:spTree>
    <p:extLst>
      <p:ext uri="{BB962C8B-B14F-4D97-AF65-F5344CB8AC3E}">
        <p14:creationId xmlns:p14="http://schemas.microsoft.com/office/powerpoint/2010/main" val="4038907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1AB4BC6E-7976-4F7B-B7C6-80587216A9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36" b="4020"/>
          <a:stretch/>
        </p:blipFill>
        <p:spPr bwMode="auto">
          <a:xfrm>
            <a:off x="0" y="0"/>
            <a:ext cx="12192000" cy="7118430"/>
          </a:xfrm>
          <a:prstGeom prst="rect">
            <a:avLst/>
          </a:prstGeom>
          <a:noFill/>
          <a:extLst>
            <a:ext uri="{909E8E84-426E-40DD-AFC4-6F175D3DCCD1}">
              <a14:hiddenFill xmlns:a14="http://schemas.microsoft.com/office/drawing/2010/main">
                <a:solidFill>
                  <a:srgbClr val="FFFFFF"/>
                </a:solidFill>
              </a14:hiddenFill>
            </a:ext>
          </a:extLst>
        </p:spPr>
      </p:pic>
      <p:sp>
        <p:nvSpPr>
          <p:cNvPr id="4915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18 </a:t>
            </a:r>
            <a:endParaRPr lang="en-US" sz="3600" dirty="0"/>
          </a:p>
        </p:txBody>
      </p:sp>
      <p:cxnSp>
        <p:nvCxnSpPr>
          <p:cNvPr id="49159"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15005" y="2627453"/>
            <a:ext cx="4593021" cy="3448152"/>
          </a:xfrm>
        </p:spPr>
        <p:txBody>
          <a:bodyPr anchor="ctr">
            <a:normAutofit/>
          </a:bodyPr>
          <a:lstStyle/>
          <a:p>
            <a:pPr marL="0" indent="0">
              <a:buNone/>
            </a:pPr>
            <a:r>
              <a:rPr lang="nl-NL" sz="1400" dirty="0"/>
              <a:t>De keizerin-weduw </a:t>
            </a:r>
            <a:r>
              <a:rPr lang="nl-NL" sz="1400" dirty="0" err="1"/>
              <a:t>Cixi</a:t>
            </a:r>
            <a:r>
              <a:rPr lang="nl-NL" sz="1400" dirty="0"/>
              <a:t> volgt je advies </a:t>
            </a:r>
            <a:r>
              <a:rPr lang="nl-NL" sz="1400" b="1" dirty="0"/>
              <a:t>NIET</a:t>
            </a:r>
            <a:r>
              <a:rPr lang="nl-NL" sz="1400" dirty="0"/>
              <a:t> op.</a:t>
            </a:r>
          </a:p>
          <a:p>
            <a:pPr marL="0" indent="0">
              <a:buNone/>
            </a:pPr>
            <a:r>
              <a:rPr lang="nl-NL" sz="1400" dirty="0"/>
              <a:t>Veel adviseurs geven aan dat de oorlog nog niet verloren is. </a:t>
            </a:r>
            <a:r>
              <a:rPr lang="nl-NL" sz="1400" dirty="0" err="1"/>
              <a:t>Cixi</a:t>
            </a:r>
            <a:r>
              <a:rPr lang="nl-NL" sz="1400" dirty="0"/>
              <a:t> is echter praktisch en weet wanneer er verloren is. Ze onderhandelt over de voorwaarden en weet het voor elkaar te krijgen dat China geen verder gebied verliest en zij wordt toch niet als oorlogsmisdadiger berecht. Met die voorwaarden gaat ze akkoord. </a:t>
            </a:r>
          </a:p>
          <a:p>
            <a:pPr marL="0" indent="0">
              <a:buNone/>
            </a:pPr>
            <a:r>
              <a:rPr lang="nl-NL" sz="1400" dirty="0"/>
              <a:t>Ze is dan inmiddels 66 jaar oud en hoewel ze officieel met pensioen gaat blijft ze toch de touwtjes in handen houden. </a:t>
            </a:r>
            <a:r>
              <a:rPr lang="nl-NL" sz="1400" b="1" dirty="0" err="1"/>
              <a:t>Cixi</a:t>
            </a:r>
            <a:r>
              <a:rPr lang="nl-NL" sz="1400" b="1" dirty="0"/>
              <a:t> sterft </a:t>
            </a:r>
            <a:r>
              <a:rPr lang="nl-NL" sz="1400" dirty="0"/>
              <a:t>in 1908 één dag na de dood van haar neefje en op haar laatste dag weet ze nog net de opvolger van haar neefje aan te wijzen: </a:t>
            </a:r>
            <a:r>
              <a:rPr lang="nl-NL" sz="1400" b="1" dirty="0" err="1"/>
              <a:t>Puyi</a:t>
            </a:r>
            <a:r>
              <a:rPr lang="nl-NL" sz="1400" b="1" dirty="0"/>
              <a:t>.</a:t>
            </a:r>
          </a:p>
        </p:txBody>
      </p:sp>
      <p:sp>
        <p:nvSpPr>
          <p:cNvPr id="10" name="Ovaal 9">
            <a:extLst>
              <a:ext uri="{FF2B5EF4-FFF2-40B4-BE49-F238E27FC236}">
                <a16:creationId xmlns:a16="http://schemas.microsoft.com/office/drawing/2014/main" id="{C87056F5-C8D7-4B1C-ADA4-07626BB4C655}"/>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kstvak 10">
            <a:extLst>
              <a:ext uri="{FF2B5EF4-FFF2-40B4-BE49-F238E27FC236}">
                <a16:creationId xmlns:a16="http://schemas.microsoft.com/office/drawing/2014/main" id="{51726DFD-B76D-4F7C-9B6E-8B3840F24FF0}"/>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2" name="Tekstvak 11">
            <a:hlinkClick r:id="rId3" action="ppaction://hlinksldjump"/>
            <a:extLst>
              <a:ext uri="{FF2B5EF4-FFF2-40B4-BE49-F238E27FC236}">
                <a16:creationId xmlns:a16="http://schemas.microsoft.com/office/drawing/2014/main" id="{80F4140A-BC02-400E-BDD0-446A7252F740}"/>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31263311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1AB4BC6E-7976-4F7B-B7C6-80587216A9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006" b="3489"/>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18 </a:t>
            </a:r>
            <a:endParaRPr lang="en-US" sz="3600" dirty="0"/>
          </a:p>
        </p:txBody>
      </p:sp>
      <p:cxnSp>
        <p:nvCxnSpPr>
          <p:cNvPr id="16" name="Straight Connector 1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407534"/>
            <a:ext cx="4593021" cy="3900669"/>
          </a:xfrm>
        </p:spPr>
        <p:txBody>
          <a:bodyPr anchor="ctr">
            <a:normAutofit/>
          </a:bodyPr>
          <a:lstStyle/>
          <a:p>
            <a:pPr marL="0" indent="0">
              <a:buNone/>
            </a:pPr>
            <a:r>
              <a:rPr lang="nl-NL" sz="1400" dirty="0"/>
              <a:t>De keizerin-weduw </a:t>
            </a:r>
            <a:r>
              <a:rPr lang="nl-NL" sz="1400" dirty="0" err="1"/>
              <a:t>Cixi</a:t>
            </a:r>
            <a:r>
              <a:rPr lang="nl-NL" sz="1400" dirty="0"/>
              <a:t> volgt je advies op.</a:t>
            </a:r>
          </a:p>
          <a:p>
            <a:pPr marL="0" indent="0">
              <a:buNone/>
            </a:pPr>
            <a:r>
              <a:rPr lang="nl-NL" sz="1400" dirty="0"/>
              <a:t>Veel adviseurs geven aan dat de oorlog nog niet verloren is. </a:t>
            </a:r>
            <a:r>
              <a:rPr lang="nl-NL" sz="1400" dirty="0" err="1"/>
              <a:t>Cixi</a:t>
            </a:r>
            <a:r>
              <a:rPr lang="nl-NL" sz="1400" dirty="0"/>
              <a:t> is echter praktisch en weet wanneer er verloren is. Ze onderhandelt over de voorwaarden en weet het voor elkaar te krijgen dat China geen verder gebied verliest en zij wordt toch niet als oorlogsmisdadiger berecht. Met die voorwaarden gaat ze akkoord. </a:t>
            </a:r>
          </a:p>
          <a:p>
            <a:pPr marL="0" indent="0">
              <a:buNone/>
            </a:pPr>
            <a:r>
              <a:rPr lang="nl-NL" sz="1400" dirty="0"/>
              <a:t>Ze is dan inmiddels 66 jaar oud en hoewel ze officieel met pensioen gaat blijft ze toch de touwtjes in handen houden. </a:t>
            </a:r>
            <a:r>
              <a:rPr lang="nl-NL" sz="1400" b="1" dirty="0" err="1"/>
              <a:t>Cixi</a:t>
            </a:r>
            <a:r>
              <a:rPr lang="nl-NL" sz="1400" b="1" dirty="0"/>
              <a:t> sterft </a:t>
            </a:r>
            <a:r>
              <a:rPr lang="nl-NL" sz="1400" dirty="0"/>
              <a:t>in 1908 één dag na de dood van haar neefje en op haar laatste dag weet ze nog net de opvolger van haar neefje aan te wijzen: </a:t>
            </a:r>
            <a:r>
              <a:rPr lang="nl-NL" sz="1400" b="1" dirty="0" err="1"/>
              <a:t>Puyi</a:t>
            </a:r>
            <a:r>
              <a:rPr lang="nl-NL" sz="1400" b="1" dirty="0"/>
              <a:t>.</a:t>
            </a:r>
          </a:p>
        </p:txBody>
      </p:sp>
      <p:sp>
        <p:nvSpPr>
          <p:cNvPr id="13" name="Ovaal 12">
            <a:extLst>
              <a:ext uri="{FF2B5EF4-FFF2-40B4-BE49-F238E27FC236}">
                <a16:creationId xmlns:a16="http://schemas.microsoft.com/office/drawing/2014/main" id="{753D651A-93E2-42CD-ABA9-2ED2AA722E10}"/>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kstvak 14">
            <a:extLst>
              <a:ext uri="{FF2B5EF4-FFF2-40B4-BE49-F238E27FC236}">
                <a16:creationId xmlns:a16="http://schemas.microsoft.com/office/drawing/2014/main" id="{C992C833-509F-45F9-A295-0081CE3E5AE3}"/>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7" name="Tekstvak 16">
            <a:hlinkClick r:id="rId3" action="ppaction://hlinksldjump"/>
            <a:extLst>
              <a:ext uri="{FF2B5EF4-FFF2-40B4-BE49-F238E27FC236}">
                <a16:creationId xmlns:a16="http://schemas.microsoft.com/office/drawing/2014/main" id="{D7E7B90C-712B-474C-A931-60840CB76A22}"/>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3656182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descr="Afbeelding met tekst, oud, persoon, zwart&#10;&#10;Automatisch gegenereerde beschrijving">
            <a:extLst>
              <a:ext uri="{FF2B5EF4-FFF2-40B4-BE49-F238E27FC236}">
                <a16:creationId xmlns:a16="http://schemas.microsoft.com/office/drawing/2014/main" id="{1AB4BC6E-7976-4F7B-B7C6-80587216A9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03" b="3892"/>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18 </a:t>
            </a:r>
            <a:endParaRPr lang="en-US" sz="3600" dirty="0"/>
          </a:p>
        </p:txBody>
      </p:sp>
      <p:cxnSp>
        <p:nvCxnSpPr>
          <p:cNvPr id="12" name="Straight Connector 1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1724628"/>
            <a:ext cx="4593021" cy="4959115"/>
          </a:xfrm>
        </p:spPr>
        <p:txBody>
          <a:bodyPr anchor="ctr">
            <a:normAutofit/>
          </a:bodyPr>
          <a:lstStyle/>
          <a:p>
            <a:pPr marL="0" indent="0">
              <a:buNone/>
            </a:pPr>
            <a:r>
              <a:rPr lang="nl-NL" sz="1400" dirty="0"/>
              <a:t>De keizerin-weduw </a:t>
            </a:r>
            <a:r>
              <a:rPr lang="nl-NL" sz="1400" dirty="0" err="1"/>
              <a:t>Cixi</a:t>
            </a:r>
            <a:r>
              <a:rPr lang="nl-NL" sz="1400" dirty="0"/>
              <a:t> volgt je advies </a:t>
            </a:r>
            <a:r>
              <a:rPr lang="nl-NL" sz="1400" b="1" dirty="0"/>
              <a:t>NIET</a:t>
            </a:r>
            <a:r>
              <a:rPr lang="nl-NL" sz="1400" dirty="0"/>
              <a:t> op.</a:t>
            </a:r>
          </a:p>
          <a:p>
            <a:pPr marL="0" indent="0">
              <a:buNone/>
            </a:pPr>
            <a:r>
              <a:rPr lang="nl-NL" sz="1400" dirty="0"/>
              <a:t>Veel adviseurs geven aan dat de oorlog nog niet verloren is. </a:t>
            </a:r>
            <a:r>
              <a:rPr lang="nl-NL" sz="1400" dirty="0" err="1"/>
              <a:t>Cixi</a:t>
            </a:r>
            <a:r>
              <a:rPr lang="nl-NL" sz="1400" dirty="0"/>
              <a:t> is echter praktisch en weet wanneer er verloren is. Ze onderhandelt over de voorwaarden en weet het voor elkaar te krijgen dat China geen verder gebied verliest en zij wordt toch niet als oorlogsmisdadiger berecht. Met die voorwaarden gaat ze akkoord. Ze is dan inmiddels 66 jaar oud en hoewel ze officieel met pensioen gaat blijft ze toch de touwtjes in handen houden. </a:t>
            </a:r>
            <a:r>
              <a:rPr lang="nl-NL" sz="1400" b="1" dirty="0" err="1"/>
              <a:t>Cixi</a:t>
            </a:r>
            <a:r>
              <a:rPr lang="nl-NL" sz="1400" b="1" dirty="0"/>
              <a:t> sterft </a:t>
            </a:r>
            <a:r>
              <a:rPr lang="nl-NL" sz="1400" dirty="0"/>
              <a:t>in 1908 één dag na de dood van haar neefje en op haar laatste dag weet ze nog net de opvolger van haar neefje aan te wijzen: </a:t>
            </a:r>
            <a:r>
              <a:rPr lang="nl-NL" sz="1400" b="1" dirty="0" err="1"/>
              <a:t>Puyi</a:t>
            </a:r>
            <a:r>
              <a:rPr lang="nl-NL" sz="1400" b="1" dirty="0"/>
              <a:t>.</a:t>
            </a:r>
          </a:p>
        </p:txBody>
      </p:sp>
      <p:sp>
        <p:nvSpPr>
          <p:cNvPr id="10" name="Ovaal 9">
            <a:extLst>
              <a:ext uri="{FF2B5EF4-FFF2-40B4-BE49-F238E27FC236}">
                <a16:creationId xmlns:a16="http://schemas.microsoft.com/office/drawing/2014/main" id="{E000BECC-9660-4EB0-A2AD-BBCA20BDA153}"/>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kstvak 12">
            <a:extLst>
              <a:ext uri="{FF2B5EF4-FFF2-40B4-BE49-F238E27FC236}">
                <a16:creationId xmlns:a16="http://schemas.microsoft.com/office/drawing/2014/main" id="{D9B833E7-D7DA-408F-8C9C-D98D08DAAB80}"/>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20</a:t>
            </a:r>
            <a:endParaRPr lang="en-US" sz="2000" b="1" dirty="0"/>
          </a:p>
        </p:txBody>
      </p:sp>
      <p:sp>
        <p:nvSpPr>
          <p:cNvPr id="15" name="Tekstvak 14">
            <a:hlinkClick r:id="rId3" action="ppaction://hlinksldjump"/>
            <a:extLst>
              <a:ext uri="{FF2B5EF4-FFF2-40B4-BE49-F238E27FC236}">
                <a16:creationId xmlns:a16="http://schemas.microsoft.com/office/drawing/2014/main" id="{3B522CBA-327D-4DA2-BBD8-B1C868AAC50C}"/>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888030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4" name="Picture 4">
            <a:extLst>
              <a:ext uri="{FF2B5EF4-FFF2-40B4-BE49-F238E27FC236}">
                <a16:creationId xmlns:a16="http://schemas.microsoft.com/office/drawing/2014/main" id="{213A1CAF-0D99-417C-AB69-11FE8822EF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24" t="23400" r="8017" b="8975"/>
          <a:stretch/>
        </p:blipFill>
        <p:spPr bwMode="auto">
          <a:xfrm>
            <a:off x="1"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Advies 19 - 1911</a:t>
            </a:r>
            <a:endParaRPr lang="en-US" sz="3600" dirty="0"/>
          </a:p>
        </p:txBody>
      </p:sp>
      <p:cxnSp>
        <p:nvCxnSpPr>
          <p:cNvPr id="77" name="Straight Connector 7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709448" y="3125164"/>
            <a:ext cx="4593021" cy="3622876"/>
          </a:xfrm>
        </p:spPr>
        <p:txBody>
          <a:bodyPr anchor="ctr">
            <a:normAutofit/>
          </a:bodyPr>
          <a:lstStyle/>
          <a:p>
            <a:pPr marL="0" indent="0">
              <a:buNone/>
            </a:pPr>
            <a:r>
              <a:rPr lang="nl-NL" sz="1400" dirty="0"/>
              <a:t>Na de Bokseropstand is het aanzien van de </a:t>
            </a:r>
            <a:r>
              <a:rPr lang="nl-NL" sz="1400" dirty="0" err="1"/>
              <a:t>Qing</a:t>
            </a:r>
            <a:r>
              <a:rPr lang="nl-NL" sz="1400" dirty="0"/>
              <a:t>-dynastie tot een dieptepunt gezakt. Steeds meer groepen in binnen- en buitenland vinden het keizerrijk niet meer van deze tijd. Veel Chinezen hebben inmiddels in het buitenland gestudeerd en zien hoe het elders in de wereld werkt.</a:t>
            </a:r>
          </a:p>
          <a:p>
            <a:pPr marL="0" indent="0">
              <a:buNone/>
            </a:pPr>
            <a:r>
              <a:rPr lang="nl-NL" sz="1400" dirty="0"/>
              <a:t>Alle ceremonieën en tradities waar China aan vast houdt werken niet meer. </a:t>
            </a:r>
          </a:p>
          <a:p>
            <a:pPr marL="0" indent="0">
              <a:buNone/>
            </a:pPr>
            <a:r>
              <a:rPr lang="nl-NL" sz="1400" dirty="0"/>
              <a:t>Steeds meer groepen roepen om een einde van de macht van de keizers. In 1911 breekt er een </a:t>
            </a:r>
            <a:r>
              <a:rPr lang="nl-NL" sz="1400" b="1" dirty="0"/>
              <a:t>opstand</a:t>
            </a:r>
            <a:r>
              <a:rPr lang="nl-NL" sz="1400" dirty="0"/>
              <a:t> uit van verschillende </a:t>
            </a:r>
            <a:r>
              <a:rPr lang="nl-NL" sz="1400" b="1" dirty="0"/>
              <a:t>republikeinse groeperingen</a:t>
            </a:r>
            <a:r>
              <a:rPr lang="nl-NL" sz="1400" dirty="0"/>
              <a:t>. In januari 1912 weten de Peking te bereiken. Ze eisen dat de jonge keizer al zijn macht inlevert en </a:t>
            </a:r>
            <a:r>
              <a:rPr lang="nl-NL" sz="1400" b="1" dirty="0"/>
              <a:t>afstand van de troon</a:t>
            </a:r>
            <a:r>
              <a:rPr lang="nl-NL" sz="1400" dirty="0"/>
              <a:t> moet nemen als hij wil blijven leven. </a:t>
            </a:r>
            <a:endParaRPr lang="nl-NL" sz="1400" b="1" dirty="0"/>
          </a:p>
          <a:p>
            <a:pPr marL="0" indent="0">
              <a:buNone/>
            </a:pPr>
            <a:r>
              <a:rPr lang="nl-NL" sz="1400" b="1" dirty="0"/>
              <a:t>Wat advies je de jonge keizer om te doen?</a:t>
            </a:r>
            <a:endParaRPr lang="en-US" sz="1400" b="1" dirty="0"/>
          </a:p>
        </p:txBody>
      </p:sp>
      <p:sp>
        <p:nvSpPr>
          <p:cNvPr id="10" name="Tekstvak 9">
            <a:hlinkClick r:id="rId3" action="ppaction://hlinksldjump"/>
            <a:extLst>
              <a:ext uri="{FF2B5EF4-FFF2-40B4-BE49-F238E27FC236}">
                <a16:creationId xmlns:a16="http://schemas.microsoft.com/office/drawing/2014/main" id="{E9464A19-188C-4FD0-88CB-00BF91FC577A}"/>
              </a:ext>
            </a:extLst>
          </p:cNvPr>
          <p:cNvSpPr txBox="1"/>
          <p:nvPr/>
        </p:nvSpPr>
        <p:spPr>
          <a:xfrm>
            <a:off x="6512687" y="5366602"/>
            <a:ext cx="2492811" cy="1000274"/>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dirty="0"/>
              <a:t>A. Je adviseert de keizer om af te treden. </a:t>
            </a:r>
          </a:p>
          <a:p>
            <a:pPr>
              <a:spcAft>
                <a:spcPts val="600"/>
              </a:spcAft>
            </a:pPr>
            <a:endParaRPr lang="en-US" dirty="0"/>
          </a:p>
        </p:txBody>
      </p:sp>
      <p:sp>
        <p:nvSpPr>
          <p:cNvPr id="11" name="Tekstvak 10">
            <a:hlinkClick r:id="rId4" action="ppaction://hlinksldjump"/>
            <a:extLst>
              <a:ext uri="{FF2B5EF4-FFF2-40B4-BE49-F238E27FC236}">
                <a16:creationId xmlns:a16="http://schemas.microsoft.com/office/drawing/2014/main" id="{A1F3BCE7-8D5A-469E-9A1B-BE3D45568A76}"/>
              </a:ext>
            </a:extLst>
          </p:cNvPr>
          <p:cNvSpPr txBox="1"/>
          <p:nvPr/>
        </p:nvSpPr>
        <p:spPr>
          <a:xfrm>
            <a:off x="9352344" y="5405074"/>
            <a:ext cx="2492811" cy="923330"/>
          </a:xfrm>
          <a:prstGeom prst="rect">
            <a:avLst/>
          </a:prstGeom>
          <a:ln w="12700"/>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dirty="0"/>
              <a:t>B. Je adviseert de koning om te sterven voor zijn land. </a:t>
            </a:r>
            <a:endParaRPr lang="en-US" dirty="0"/>
          </a:p>
        </p:txBody>
      </p:sp>
    </p:spTree>
    <p:extLst>
      <p:ext uri="{BB962C8B-B14F-4D97-AF65-F5344CB8AC3E}">
        <p14:creationId xmlns:p14="http://schemas.microsoft.com/office/powerpoint/2010/main" val="18685780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descr="The Last Emperor | Sky HISTORY TV Channel">
            <a:extLst>
              <a:ext uri="{FF2B5EF4-FFF2-40B4-BE49-F238E27FC236}">
                <a16:creationId xmlns:a16="http://schemas.microsoft.com/office/drawing/2014/main" id="{088E3A2A-350F-48EF-91C4-AE3FE506B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915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19 </a:t>
            </a:r>
            <a:endParaRPr lang="en-US" sz="3600" dirty="0"/>
          </a:p>
        </p:txBody>
      </p:sp>
      <p:cxnSp>
        <p:nvCxnSpPr>
          <p:cNvPr id="49159"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569580"/>
            <a:ext cx="4593021" cy="3652275"/>
          </a:xfrm>
        </p:spPr>
        <p:txBody>
          <a:bodyPr anchor="ctr">
            <a:normAutofit/>
          </a:bodyPr>
          <a:lstStyle/>
          <a:p>
            <a:pPr marL="0" indent="0">
              <a:buNone/>
            </a:pPr>
            <a:r>
              <a:rPr lang="nl-NL" sz="1400" dirty="0"/>
              <a:t>De keizer volgt je advies op.</a:t>
            </a:r>
          </a:p>
          <a:p>
            <a:pPr marL="0" indent="0">
              <a:buNone/>
            </a:pPr>
            <a:r>
              <a:rPr lang="nl-NL" sz="1400" dirty="0"/>
              <a:t>Er wordt een deal gesloten tussen de regent van de jonge keizer en </a:t>
            </a:r>
            <a:r>
              <a:rPr lang="nl-NL" sz="1400" b="1" dirty="0"/>
              <a:t>Yuan </a:t>
            </a:r>
            <a:r>
              <a:rPr lang="nl-NL" sz="1400" b="1" dirty="0" err="1"/>
              <a:t>Shikai</a:t>
            </a:r>
            <a:r>
              <a:rPr lang="nl-NL" sz="1400" b="1" dirty="0"/>
              <a:t> - </a:t>
            </a:r>
            <a:r>
              <a:rPr lang="nl-NL" sz="1400" dirty="0"/>
              <a:t>één van de leiders van de revolutie. </a:t>
            </a:r>
            <a:r>
              <a:rPr lang="nl-NL" sz="1400" dirty="0" err="1"/>
              <a:t>Puyi</a:t>
            </a:r>
            <a:r>
              <a:rPr lang="nl-NL" sz="1400" dirty="0"/>
              <a:t> doet afstand van al zijn macht en mag in ruil daarvoor nog wel zijn titel behouden. Hij mag de </a:t>
            </a:r>
            <a:r>
              <a:rPr lang="nl-NL" sz="1400" b="1" dirty="0"/>
              <a:t>Verboden Stad </a:t>
            </a:r>
            <a:r>
              <a:rPr lang="nl-NL" sz="1400" dirty="0"/>
              <a:t>echter niet verlaten. </a:t>
            </a:r>
          </a:p>
          <a:p>
            <a:pPr marL="0" indent="0">
              <a:buNone/>
            </a:pPr>
            <a:r>
              <a:rPr lang="nl-NL" sz="1400" dirty="0"/>
              <a:t>Wat </a:t>
            </a:r>
            <a:r>
              <a:rPr lang="nl-NL" sz="1400" dirty="0" err="1"/>
              <a:t>Puyi</a:t>
            </a:r>
            <a:r>
              <a:rPr lang="nl-NL" sz="1400" dirty="0"/>
              <a:t> dan nog niet weet, is dat de leider van de opstand hoopt zijn dochter later aan </a:t>
            </a:r>
            <a:r>
              <a:rPr lang="nl-NL" sz="1400" dirty="0" err="1"/>
              <a:t>Puyi</a:t>
            </a:r>
            <a:r>
              <a:rPr lang="nl-NL" sz="1400" dirty="0"/>
              <a:t> uit te kunnen huwelijken en zichzelf tot keizer uit te roepen. Yuan hoopt het Hemels Mandaat van de </a:t>
            </a:r>
            <a:r>
              <a:rPr lang="nl-NL" sz="1400" dirty="0" err="1"/>
              <a:t>Qing</a:t>
            </a:r>
            <a:r>
              <a:rPr lang="nl-NL" sz="1400" dirty="0"/>
              <a:t> over te nemen, maar zijn coup mislukt. China wordt een </a:t>
            </a:r>
            <a:r>
              <a:rPr lang="nl-NL" sz="1400" b="1" dirty="0"/>
              <a:t>republiek</a:t>
            </a:r>
            <a:r>
              <a:rPr lang="nl-NL" sz="1400" dirty="0"/>
              <a:t> en </a:t>
            </a:r>
            <a:r>
              <a:rPr lang="nl-NL" sz="1400" dirty="0" err="1"/>
              <a:t>Puyi</a:t>
            </a:r>
            <a:r>
              <a:rPr lang="nl-NL" sz="1400" dirty="0"/>
              <a:t> blijkt </a:t>
            </a:r>
            <a:r>
              <a:rPr lang="nl-NL" sz="1400" b="1" dirty="0"/>
              <a:t>de laatste keizer </a:t>
            </a:r>
            <a:r>
              <a:rPr lang="nl-NL" sz="1400" dirty="0"/>
              <a:t>te zijn van het meer dan 2000 jaar oude rijk. </a:t>
            </a:r>
          </a:p>
        </p:txBody>
      </p:sp>
      <p:sp>
        <p:nvSpPr>
          <p:cNvPr id="11" name="Ovaal 10">
            <a:extLst>
              <a:ext uri="{FF2B5EF4-FFF2-40B4-BE49-F238E27FC236}">
                <a16:creationId xmlns:a16="http://schemas.microsoft.com/office/drawing/2014/main" id="{801EB22D-088B-429F-B408-48557FF9199B}"/>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kstvak 11">
            <a:extLst>
              <a:ext uri="{FF2B5EF4-FFF2-40B4-BE49-F238E27FC236}">
                <a16:creationId xmlns:a16="http://schemas.microsoft.com/office/drawing/2014/main" id="{16D9B807-E445-4858-BBDE-8B14DDE376A1}"/>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4" name="Tekstvak 13">
            <a:hlinkClick r:id="rId3" action="ppaction://hlinksldjump"/>
            <a:extLst>
              <a:ext uri="{FF2B5EF4-FFF2-40B4-BE49-F238E27FC236}">
                <a16:creationId xmlns:a16="http://schemas.microsoft.com/office/drawing/2014/main" id="{54D3B0D6-03C8-4FB7-A20C-3426570C4BE7}"/>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de afsluiting</a:t>
            </a:r>
            <a:endParaRPr lang="en-US" sz="1600" dirty="0"/>
          </a:p>
        </p:txBody>
      </p:sp>
    </p:spTree>
    <p:extLst>
      <p:ext uri="{BB962C8B-B14F-4D97-AF65-F5344CB8AC3E}">
        <p14:creationId xmlns:p14="http://schemas.microsoft.com/office/powerpoint/2010/main" val="1251988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3AE9DDF8-C841-41B4-904A-75D9EF1ED3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49"/>
          <a:stretch/>
        </p:blipFill>
        <p:spPr bwMode="auto">
          <a:xfrm>
            <a:off x="0"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453833"/>
            <a:ext cx="4593021" cy="4109012"/>
          </a:xfrm>
        </p:spPr>
        <p:txBody>
          <a:bodyPr anchor="ctr">
            <a:normAutofit/>
          </a:bodyPr>
          <a:lstStyle/>
          <a:p>
            <a:pPr marL="0" indent="0">
              <a:buNone/>
            </a:pPr>
            <a:r>
              <a:rPr lang="nl-NL" sz="1400" dirty="0"/>
              <a:t>De keizer luistert </a:t>
            </a:r>
            <a:r>
              <a:rPr lang="nl-NL" sz="1400" b="1" dirty="0"/>
              <a:t>NIET</a:t>
            </a:r>
            <a:r>
              <a:rPr lang="nl-NL" sz="1400" dirty="0"/>
              <a:t> naar je advies. </a:t>
            </a:r>
          </a:p>
          <a:p>
            <a:pPr marL="0" indent="0">
              <a:buNone/>
            </a:pPr>
            <a:r>
              <a:rPr lang="nl-NL" sz="1400" dirty="0"/>
              <a:t>Complete vrijhandel in China zorgt ervoor dat de regering geen grip meer op de bevolking krijgt. Ze kunnen de bevolking niet meer controleren.</a:t>
            </a:r>
          </a:p>
          <a:p>
            <a:pPr marL="0" indent="0">
              <a:buNone/>
            </a:pPr>
            <a:r>
              <a:rPr lang="nl-NL" sz="1400" dirty="0"/>
              <a:t>De kans dat daarnaast nog meer christelijke missionarissen binnenkomen en Chinezen bekeren is ook niet gering. Dit zou voor onrust en verdeeldheid in het boeddhistische rijk zorgen. </a:t>
            </a:r>
          </a:p>
          <a:p>
            <a:pPr marL="0" indent="0">
              <a:buNone/>
            </a:pPr>
            <a:r>
              <a:rPr lang="nl-NL" sz="1400" dirty="0"/>
              <a:t>De keizer geeft de Britten – en andere landen – slechts heel beperkt toegang tot China. De buitenlanders mogen alleen met de haven van </a:t>
            </a:r>
            <a:r>
              <a:rPr lang="nl-NL" sz="1400" b="1" dirty="0"/>
              <a:t>Kanton</a:t>
            </a:r>
            <a:r>
              <a:rPr lang="nl-NL" sz="1400" dirty="0"/>
              <a:t> handel drijven. Zij mogen niet verder China in. Ze krijgen in de haven van Kanton ruimte om </a:t>
            </a:r>
            <a:r>
              <a:rPr lang="nl-NL" sz="1400" b="1" dirty="0"/>
              <a:t>factorijen</a:t>
            </a:r>
            <a:r>
              <a:rPr lang="nl-NL" sz="1400" dirty="0"/>
              <a:t> te bouwen. </a:t>
            </a:r>
          </a:p>
        </p:txBody>
      </p:sp>
      <p:sp>
        <p:nvSpPr>
          <p:cNvPr id="6" name="Ovaal 5">
            <a:extLst>
              <a:ext uri="{FF2B5EF4-FFF2-40B4-BE49-F238E27FC236}">
                <a16:creationId xmlns:a16="http://schemas.microsoft.com/office/drawing/2014/main" id="{594EC6D1-1649-4657-844C-A321F3566A41}"/>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kstvak 4">
            <a:extLst>
              <a:ext uri="{FF2B5EF4-FFF2-40B4-BE49-F238E27FC236}">
                <a16:creationId xmlns:a16="http://schemas.microsoft.com/office/drawing/2014/main" id="{94C676D7-85AD-4305-971B-2E655C3D6B1B}"/>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4" name="Tekstvak 3">
            <a:hlinkClick r:id="rId3" action="ppaction://hlinksldjump"/>
            <a:extLst>
              <a:ext uri="{FF2B5EF4-FFF2-40B4-BE49-F238E27FC236}">
                <a16:creationId xmlns:a16="http://schemas.microsoft.com/office/drawing/2014/main" id="{4CEB181C-0A9B-4DCB-BAB5-471B755B049E}"/>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36572669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descr="The Last Emperor | Sky HISTORY TV Channel">
            <a:extLst>
              <a:ext uri="{FF2B5EF4-FFF2-40B4-BE49-F238E27FC236}">
                <a16:creationId xmlns:a16="http://schemas.microsoft.com/office/drawing/2014/main" id="{0287836B-1167-4EA0-BAAB-CCAA60B55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19 </a:t>
            </a:r>
            <a:endParaRPr lang="en-US" sz="3600" dirty="0"/>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2384385"/>
            <a:ext cx="4593021" cy="4132161"/>
          </a:xfrm>
        </p:spPr>
        <p:txBody>
          <a:bodyPr anchor="ctr">
            <a:normAutofit/>
          </a:bodyPr>
          <a:lstStyle/>
          <a:p>
            <a:pPr marL="0" indent="0">
              <a:buNone/>
            </a:pPr>
            <a:r>
              <a:rPr lang="nl-NL" sz="1400" dirty="0"/>
              <a:t>De keizer volgt je advies </a:t>
            </a:r>
            <a:r>
              <a:rPr lang="nl-NL" sz="1400" b="1" dirty="0"/>
              <a:t>NIET</a:t>
            </a:r>
            <a:r>
              <a:rPr lang="nl-NL" sz="1400" dirty="0"/>
              <a:t> op.</a:t>
            </a:r>
          </a:p>
          <a:p>
            <a:pPr marL="0" indent="0">
              <a:buNone/>
            </a:pPr>
            <a:r>
              <a:rPr lang="nl-NL" sz="1400" dirty="0"/>
              <a:t>Er wordt besloten dat </a:t>
            </a:r>
            <a:r>
              <a:rPr lang="nl-NL" sz="1400" dirty="0" err="1"/>
              <a:t>Puyi</a:t>
            </a:r>
            <a:r>
              <a:rPr lang="nl-NL" sz="1400" dirty="0"/>
              <a:t> niet hoeft te sterven. Er is namelijk een deal gesloten tussen de regent van de jonge keizer en </a:t>
            </a:r>
            <a:r>
              <a:rPr lang="nl-NL" sz="1400" b="1" dirty="0"/>
              <a:t>Yuan </a:t>
            </a:r>
            <a:r>
              <a:rPr lang="nl-NL" sz="1400" b="1" dirty="0" err="1"/>
              <a:t>Shikai</a:t>
            </a:r>
            <a:r>
              <a:rPr lang="nl-NL" sz="1400" b="1" dirty="0"/>
              <a:t> </a:t>
            </a:r>
            <a:r>
              <a:rPr lang="nl-NL" sz="1400" dirty="0"/>
              <a:t>één van de leiders van de revolutie. </a:t>
            </a:r>
            <a:r>
              <a:rPr lang="nl-NL" sz="1400" b="1" dirty="0" err="1"/>
              <a:t>Puyi</a:t>
            </a:r>
            <a:r>
              <a:rPr lang="nl-NL" sz="1400" b="1" dirty="0"/>
              <a:t> doet afstand </a:t>
            </a:r>
            <a:r>
              <a:rPr lang="nl-NL" sz="1400" dirty="0"/>
              <a:t>van al zijn macht en mag in ruil daarvoor nog wel zijn titel behouden. Hij mag de </a:t>
            </a:r>
            <a:r>
              <a:rPr lang="nl-NL" sz="1400" b="1" dirty="0"/>
              <a:t>Verboden Stad </a:t>
            </a:r>
            <a:r>
              <a:rPr lang="nl-NL" sz="1400" dirty="0"/>
              <a:t>echter niet verlaten. </a:t>
            </a:r>
          </a:p>
          <a:p>
            <a:pPr marL="0" indent="0">
              <a:buNone/>
            </a:pPr>
            <a:r>
              <a:rPr lang="nl-NL" sz="1400" dirty="0"/>
              <a:t>Wat </a:t>
            </a:r>
            <a:r>
              <a:rPr lang="nl-NL" sz="1400" dirty="0" err="1"/>
              <a:t>Puyi</a:t>
            </a:r>
            <a:r>
              <a:rPr lang="nl-NL" sz="1400" dirty="0"/>
              <a:t> dan nog niet weet, is dat de leider van de opstand hoopt zijn dochter later aan </a:t>
            </a:r>
            <a:r>
              <a:rPr lang="nl-NL" sz="1400" dirty="0" err="1"/>
              <a:t>Puyi</a:t>
            </a:r>
            <a:r>
              <a:rPr lang="nl-NL" sz="1400" dirty="0"/>
              <a:t> uit te kunnen huwelijken en zichzelf tot keizer uit te roepen. Yuan hoopt het Hemels Mandaat van de </a:t>
            </a:r>
            <a:r>
              <a:rPr lang="nl-NL" sz="1400" dirty="0" err="1"/>
              <a:t>Qing</a:t>
            </a:r>
            <a:r>
              <a:rPr lang="nl-NL" sz="1400" dirty="0"/>
              <a:t> over te nemen, maar zijn coup mislukt. China wordt een </a:t>
            </a:r>
            <a:r>
              <a:rPr lang="nl-NL" sz="1400" b="1" dirty="0"/>
              <a:t>republiek</a:t>
            </a:r>
            <a:r>
              <a:rPr lang="nl-NL" sz="1400" dirty="0"/>
              <a:t> en </a:t>
            </a:r>
            <a:r>
              <a:rPr lang="nl-NL" sz="1400" dirty="0" err="1"/>
              <a:t>Puyi</a:t>
            </a:r>
            <a:r>
              <a:rPr lang="nl-NL" sz="1400" dirty="0"/>
              <a:t> blijkt </a:t>
            </a:r>
            <a:r>
              <a:rPr lang="nl-NL" sz="1400" b="1" dirty="0"/>
              <a:t>de laatste keizer </a:t>
            </a:r>
            <a:r>
              <a:rPr lang="nl-NL" sz="1400" dirty="0"/>
              <a:t>te zijn van het meer dan 2000 jaar oude rijk. </a:t>
            </a:r>
          </a:p>
        </p:txBody>
      </p:sp>
      <p:sp>
        <p:nvSpPr>
          <p:cNvPr id="11" name="Ovaal 10">
            <a:extLst>
              <a:ext uri="{FF2B5EF4-FFF2-40B4-BE49-F238E27FC236}">
                <a16:creationId xmlns:a16="http://schemas.microsoft.com/office/drawing/2014/main" id="{61BE8523-89FC-4207-9CDB-E78AF142AB4D}"/>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kstvak 12">
            <a:extLst>
              <a:ext uri="{FF2B5EF4-FFF2-40B4-BE49-F238E27FC236}">
                <a16:creationId xmlns:a16="http://schemas.microsoft.com/office/drawing/2014/main" id="{2D553AE8-A4EA-4C87-98D8-D2347F10C0EB}"/>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20</a:t>
            </a:r>
            <a:endParaRPr lang="en-US" sz="2000" b="1" dirty="0"/>
          </a:p>
        </p:txBody>
      </p:sp>
      <p:sp>
        <p:nvSpPr>
          <p:cNvPr id="15" name="Tekstvak 14">
            <a:hlinkClick r:id="rId3" action="ppaction://hlinksldjump"/>
            <a:extLst>
              <a:ext uri="{FF2B5EF4-FFF2-40B4-BE49-F238E27FC236}">
                <a16:creationId xmlns:a16="http://schemas.microsoft.com/office/drawing/2014/main" id="{02C6F158-E409-4B7B-ADC8-8E9CF499165D}"/>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de afsluiting</a:t>
            </a:r>
            <a:endParaRPr lang="en-US" sz="1600" dirty="0"/>
          </a:p>
        </p:txBody>
      </p:sp>
    </p:spTree>
    <p:extLst>
      <p:ext uri="{BB962C8B-B14F-4D97-AF65-F5344CB8AC3E}">
        <p14:creationId xmlns:p14="http://schemas.microsoft.com/office/powerpoint/2010/main" val="9383335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802" name="Picture 2" descr="Dr. Sun Yat-sen's Memorial Hall, Guangzhou - TripAdvisor | Trip advisor,  Guangzhou, Memories">
            <a:extLst>
              <a:ext uri="{FF2B5EF4-FFF2-40B4-BE49-F238E27FC236}">
                <a16:creationId xmlns:a16="http://schemas.microsoft.com/office/drawing/2014/main" id="{A7C658C1-6799-43A2-828F-AAB5C987CF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44" b="8543"/>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Einde</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668338" y="3520861"/>
            <a:ext cx="4593021" cy="2619839"/>
          </a:xfrm>
        </p:spPr>
        <p:txBody>
          <a:bodyPr anchor="ctr">
            <a:noAutofit/>
          </a:bodyPr>
          <a:lstStyle/>
          <a:p>
            <a:pPr marL="0" indent="0">
              <a:buNone/>
            </a:pPr>
            <a:r>
              <a:rPr lang="nl-NL" sz="1600" dirty="0"/>
              <a:t>Kijk naar je scoreformulier en bekijk hoe trouw en loyaal je als adviseur bent geweest voor de </a:t>
            </a:r>
            <a:r>
              <a:rPr lang="nl-NL" sz="1600" dirty="0" err="1"/>
              <a:t>Qing</a:t>
            </a:r>
            <a:r>
              <a:rPr lang="nl-NL" sz="1600" dirty="0"/>
              <a:t>-dynastie.</a:t>
            </a:r>
          </a:p>
          <a:p>
            <a:pPr marL="0" indent="0">
              <a:buNone/>
            </a:pPr>
            <a:r>
              <a:rPr lang="nl-NL" sz="1600" dirty="0"/>
              <a:t>Kijk ook naar je scoreformulier en bekijk in hoeverre jij met jouw keuzes het Hemels Mandaat in stand had kunnen houden voor de </a:t>
            </a:r>
            <a:r>
              <a:rPr lang="nl-NL" sz="1600" dirty="0" err="1"/>
              <a:t>Qing</a:t>
            </a:r>
            <a:r>
              <a:rPr lang="nl-NL" sz="1600" dirty="0"/>
              <a:t>-dynastie. </a:t>
            </a:r>
          </a:p>
          <a:p>
            <a:pPr marL="0" indent="0">
              <a:buNone/>
            </a:pPr>
            <a:r>
              <a:rPr lang="nl-NL" sz="1600" dirty="0"/>
              <a:t>Vergelijk de score met je klasgenoten. </a:t>
            </a:r>
          </a:p>
          <a:p>
            <a:pPr marL="0" indent="0">
              <a:buNone/>
            </a:pPr>
            <a:r>
              <a:rPr lang="nl-NL" sz="1600" dirty="0"/>
              <a:t>Wie is de beste adviseur? Wie heeft met zijn adviezen de minste schade aan het Hemels Mandaat aangericht?</a:t>
            </a:r>
          </a:p>
        </p:txBody>
      </p:sp>
    </p:spTree>
    <p:extLst>
      <p:ext uri="{BB962C8B-B14F-4D97-AF65-F5344CB8AC3E}">
        <p14:creationId xmlns:p14="http://schemas.microsoft.com/office/powerpoint/2010/main" val="3038016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3AE9DDF8-C841-41B4-904A-75D9EF1ED3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49"/>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25516" y="1913951"/>
            <a:ext cx="4593021" cy="4123462"/>
          </a:xfrm>
        </p:spPr>
        <p:txBody>
          <a:bodyPr anchor="ctr">
            <a:normAutofit/>
          </a:bodyPr>
          <a:lstStyle/>
          <a:p>
            <a:pPr marL="0" indent="0">
              <a:buNone/>
            </a:pPr>
            <a:r>
              <a:rPr lang="nl-NL" sz="1400" dirty="0"/>
              <a:t>De keizer luistert naar je advies. </a:t>
            </a:r>
          </a:p>
          <a:p>
            <a:pPr marL="0" indent="0">
              <a:buNone/>
            </a:pPr>
            <a:r>
              <a:rPr lang="nl-NL" sz="1400" dirty="0"/>
              <a:t>De Britse gezant krijgt te horen dat China zich niet zomaar open stelt voor buitenlandse handelaren. </a:t>
            </a:r>
          </a:p>
          <a:p>
            <a:pPr marL="0" indent="0">
              <a:buNone/>
            </a:pPr>
            <a:r>
              <a:rPr lang="nl-NL" sz="1400" dirty="0"/>
              <a:t>De Britten waren niet de eerste die aanklopte, maar deze gezant was wel de eerste die de keizer te spreken kreeg. De keizer geeft de Britten – en andere landen – toegang tot de haven van </a:t>
            </a:r>
            <a:r>
              <a:rPr lang="nl-NL" sz="1400" b="1" dirty="0"/>
              <a:t>Kanton </a:t>
            </a:r>
            <a:r>
              <a:rPr lang="nl-NL" sz="1400" dirty="0"/>
              <a:t>om </a:t>
            </a:r>
            <a:r>
              <a:rPr lang="nl-NL" sz="1400" b="1" dirty="0"/>
              <a:t>factorijen</a:t>
            </a:r>
            <a:r>
              <a:rPr lang="nl-NL" sz="1400" dirty="0"/>
              <a:t> te bouwen. Alleen vanuit die haven mag met China gehandeld worden. </a:t>
            </a:r>
          </a:p>
        </p:txBody>
      </p:sp>
      <p:sp>
        <p:nvSpPr>
          <p:cNvPr id="11" name="Ovaal 10">
            <a:extLst>
              <a:ext uri="{FF2B5EF4-FFF2-40B4-BE49-F238E27FC236}">
                <a16:creationId xmlns:a16="http://schemas.microsoft.com/office/drawing/2014/main" id="{F28E8EF1-509C-4008-ABC6-27D4094956C5}"/>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kstvak 11">
            <a:extLst>
              <a:ext uri="{FF2B5EF4-FFF2-40B4-BE49-F238E27FC236}">
                <a16:creationId xmlns:a16="http://schemas.microsoft.com/office/drawing/2014/main" id="{85A962B6-7658-41D0-8DEF-2EE645770950}"/>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5</a:t>
            </a:r>
            <a:endParaRPr lang="en-US" sz="2000" b="1" dirty="0"/>
          </a:p>
        </p:txBody>
      </p:sp>
      <p:sp>
        <p:nvSpPr>
          <p:cNvPr id="13" name="Tekstvak 12">
            <a:hlinkClick r:id="rId3" action="ppaction://hlinksldjump"/>
            <a:extLst>
              <a:ext uri="{FF2B5EF4-FFF2-40B4-BE49-F238E27FC236}">
                <a16:creationId xmlns:a16="http://schemas.microsoft.com/office/drawing/2014/main" id="{7A20348F-67B1-4873-B1A8-E34D3D49DD54}"/>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3309746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AFCD68BC-D7B1-477E-B6E5-B0D02707DC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49"/>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B8EFECE-F84E-45E9-8F19-02AAF357A5D5}"/>
              </a:ext>
            </a:extLst>
          </p:cNvPr>
          <p:cNvSpPr>
            <a:spLocks noGrp="1"/>
          </p:cNvSpPr>
          <p:nvPr>
            <p:ph type="title"/>
          </p:nvPr>
        </p:nvSpPr>
        <p:spPr>
          <a:xfrm>
            <a:off x="709448" y="1913950"/>
            <a:ext cx="4204137" cy="1342754"/>
          </a:xfrm>
        </p:spPr>
        <p:txBody>
          <a:bodyPr>
            <a:normAutofit/>
          </a:bodyPr>
          <a:lstStyle/>
          <a:p>
            <a:pPr algn="ctr"/>
            <a:r>
              <a:rPr lang="nl-NL" sz="3600" dirty="0"/>
              <a:t>Uitkomst 1</a:t>
            </a:r>
            <a:endParaRPr lang="en-US"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6706D285-9D87-4BF0-93AB-0E513E5017F2}"/>
              </a:ext>
            </a:extLst>
          </p:cNvPr>
          <p:cNvSpPr>
            <a:spLocks noGrp="1"/>
          </p:cNvSpPr>
          <p:nvPr>
            <p:ph idx="1"/>
          </p:nvPr>
        </p:nvSpPr>
        <p:spPr>
          <a:xfrm>
            <a:off x="515005" y="2824223"/>
            <a:ext cx="4593021" cy="3396913"/>
          </a:xfrm>
        </p:spPr>
        <p:txBody>
          <a:bodyPr anchor="ctr">
            <a:normAutofit/>
          </a:bodyPr>
          <a:lstStyle/>
          <a:p>
            <a:pPr marL="0" indent="0">
              <a:buNone/>
            </a:pPr>
            <a:r>
              <a:rPr lang="nl-NL" sz="1400" dirty="0"/>
              <a:t>De keizer luistert </a:t>
            </a:r>
            <a:r>
              <a:rPr lang="nl-NL" sz="1400" b="1" dirty="0"/>
              <a:t>NIET</a:t>
            </a:r>
            <a:r>
              <a:rPr lang="nl-NL" sz="1400" dirty="0"/>
              <a:t> naar je advies. </a:t>
            </a:r>
          </a:p>
          <a:p>
            <a:pPr marL="0" indent="0">
              <a:buNone/>
            </a:pPr>
            <a:r>
              <a:rPr lang="nl-NL" sz="1400" dirty="0"/>
              <a:t>Geen enkele handel drijven leek heel streng. Hoewel de keizer zich superieur vindt van de Britten en andere buitenlanders, ziet hij wel enig nut van handel in.</a:t>
            </a:r>
          </a:p>
          <a:p>
            <a:pPr marL="0" indent="0">
              <a:buNone/>
            </a:pPr>
            <a:r>
              <a:rPr lang="nl-NL" sz="1400" dirty="0"/>
              <a:t>China helemaal open stellen vindt de keizer ook geen goed idee, dan raakt hij controle over zijn land kwijt. </a:t>
            </a:r>
          </a:p>
          <a:p>
            <a:pPr marL="0" indent="0">
              <a:buNone/>
            </a:pPr>
            <a:r>
              <a:rPr lang="nl-NL" sz="1400" dirty="0"/>
              <a:t>Britse – en andere buitenlandse handelaren – zijn vanaf nu alleen welkom in de haven van </a:t>
            </a:r>
            <a:r>
              <a:rPr lang="nl-NL" sz="1400" b="1" dirty="0"/>
              <a:t>Kanton</a:t>
            </a:r>
            <a:r>
              <a:rPr lang="nl-NL" sz="1400" dirty="0"/>
              <a:t> waar ze </a:t>
            </a:r>
            <a:r>
              <a:rPr lang="nl-NL" sz="1400" b="1" dirty="0"/>
              <a:t>factorijen</a:t>
            </a:r>
            <a:r>
              <a:rPr lang="nl-NL" sz="1400" dirty="0"/>
              <a:t> mochten bouwen. Vanuit daar kunnen zij handelen met China. </a:t>
            </a:r>
          </a:p>
          <a:p>
            <a:pPr marL="0" indent="0">
              <a:buNone/>
            </a:pPr>
            <a:endParaRPr lang="nl-NL" sz="1100" dirty="0"/>
          </a:p>
          <a:p>
            <a:pPr marL="0" indent="0">
              <a:buNone/>
            </a:pPr>
            <a:endParaRPr lang="en-US" sz="1100" dirty="0"/>
          </a:p>
        </p:txBody>
      </p:sp>
      <p:sp>
        <p:nvSpPr>
          <p:cNvPr id="9" name="Ovaal 8">
            <a:extLst>
              <a:ext uri="{FF2B5EF4-FFF2-40B4-BE49-F238E27FC236}">
                <a16:creationId xmlns:a16="http://schemas.microsoft.com/office/drawing/2014/main" id="{8A98D081-522C-4D73-A8CB-34ECB6A330C0}"/>
              </a:ext>
            </a:extLst>
          </p:cNvPr>
          <p:cNvSpPr/>
          <p:nvPr/>
        </p:nvSpPr>
        <p:spPr>
          <a:xfrm>
            <a:off x="9330431" y="4144730"/>
            <a:ext cx="2565112" cy="2539013"/>
          </a:xfrm>
          <a:prstGeom prst="ellipse">
            <a:avLst/>
          </a:prstGeom>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kstvak 9">
            <a:extLst>
              <a:ext uri="{FF2B5EF4-FFF2-40B4-BE49-F238E27FC236}">
                <a16:creationId xmlns:a16="http://schemas.microsoft.com/office/drawing/2014/main" id="{90AC950F-8CD7-4F7F-98C0-FF524E3FE3E1}"/>
              </a:ext>
            </a:extLst>
          </p:cNvPr>
          <p:cNvSpPr txBox="1"/>
          <p:nvPr/>
        </p:nvSpPr>
        <p:spPr>
          <a:xfrm>
            <a:off x="9707464" y="4590639"/>
            <a:ext cx="1811046" cy="163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NL" dirty="0"/>
              <a:t>Score:</a:t>
            </a:r>
          </a:p>
          <a:p>
            <a:pPr algn="ctr"/>
            <a:endParaRPr lang="nl-NL" dirty="0"/>
          </a:p>
          <a:p>
            <a:pPr algn="ctr"/>
            <a:r>
              <a:rPr lang="nl-NL" sz="1200" dirty="0"/>
              <a:t>Gunst van de keizer:</a:t>
            </a:r>
            <a:endParaRPr lang="nl-NL" dirty="0"/>
          </a:p>
          <a:p>
            <a:pPr algn="ctr"/>
            <a:r>
              <a:rPr lang="nl-NL" sz="2000" b="1" dirty="0"/>
              <a:t>-  10</a:t>
            </a:r>
          </a:p>
          <a:p>
            <a:pPr algn="ctr"/>
            <a:r>
              <a:rPr lang="nl-NL" sz="1200" dirty="0"/>
              <a:t>Hemels Mandaat:</a:t>
            </a:r>
          </a:p>
          <a:p>
            <a:pPr algn="ctr"/>
            <a:r>
              <a:rPr lang="nl-NL" sz="2000" b="1" dirty="0"/>
              <a:t>-  10</a:t>
            </a:r>
            <a:endParaRPr lang="en-US" sz="2000" b="1" dirty="0"/>
          </a:p>
        </p:txBody>
      </p:sp>
      <p:sp>
        <p:nvSpPr>
          <p:cNvPr id="11" name="Tekstvak 10">
            <a:hlinkClick r:id="rId3" action="ppaction://hlinksldjump"/>
            <a:extLst>
              <a:ext uri="{FF2B5EF4-FFF2-40B4-BE49-F238E27FC236}">
                <a16:creationId xmlns:a16="http://schemas.microsoft.com/office/drawing/2014/main" id="{35AD5DC2-411D-4342-9758-C2621585672D}"/>
              </a:ext>
            </a:extLst>
          </p:cNvPr>
          <p:cNvSpPr txBox="1"/>
          <p:nvPr/>
        </p:nvSpPr>
        <p:spPr>
          <a:xfrm>
            <a:off x="8208713" y="5243016"/>
            <a:ext cx="1650522" cy="584775"/>
          </a:xfrm>
          <a:prstGeom prst="rect">
            <a:avLst/>
          </a:prstGeom>
          <a:ln w="12700">
            <a:solidFill>
              <a:schemeClr val="tx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r>
              <a:rPr lang="nl-NL" sz="1600" dirty="0"/>
              <a:t>Ga door naar het volgende advies</a:t>
            </a:r>
            <a:endParaRPr lang="en-US" sz="1600" dirty="0"/>
          </a:p>
        </p:txBody>
      </p:sp>
    </p:spTree>
    <p:extLst>
      <p:ext uri="{BB962C8B-B14F-4D97-AF65-F5344CB8AC3E}">
        <p14:creationId xmlns:p14="http://schemas.microsoft.com/office/powerpoint/2010/main" val="81529168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10192</Words>
  <Application>Microsoft Office PowerPoint</Application>
  <PresentationFormat>Breedbeeld</PresentationFormat>
  <Paragraphs>681</Paragraphs>
  <Slides>71</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71</vt:i4>
      </vt:variant>
    </vt:vector>
  </HeadingPairs>
  <TitlesOfParts>
    <vt:vector size="75" baseType="lpstr">
      <vt:lpstr>Arial</vt:lpstr>
      <vt:lpstr>Calibri</vt:lpstr>
      <vt:lpstr>Calibri Light</vt:lpstr>
      <vt:lpstr>Kantoorthema</vt:lpstr>
      <vt:lpstr>Behoud van het Hemels Mandaat </vt:lpstr>
      <vt:lpstr>Introductie</vt:lpstr>
      <vt:lpstr>Dynastieke cyclus</vt:lpstr>
      <vt:lpstr>De Qing-dynastie</vt:lpstr>
      <vt:lpstr>Uitleg</vt:lpstr>
      <vt:lpstr>Advies 1 - 1793</vt:lpstr>
      <vt:lpstr>Uitkomst 1</vt:lpstr>
      <vt:lpstr>Uitkomst 1</vt:lpstr>
      <vt:lpstr>Uitkomst 1</vt:lpstr>
      <vt:lpstr>Advies 2 - 1796</vt:lpstr>
      <vt:lpstr>Uitkomst 2</vt:lpstr>
      <vt:lpstr>Uitkomst 2</vt:lpstr>
      <vt:lpstr>Advies 3 - 1799</vt:lpstr>
      <vt:lpstr>Uitkomst 3</vt:lpstr>
      <vt:lpstr>Uitkomst 3</vt:lpstr>
      <vt:lpstr>Advies 4 - 1830</vt:lpstr>
      <vt:lpstr>Uitkomst 4</vt:lpstr>
      <vt:lpstr>Uitkomst 4</vt:lpstr>
      <vt:lpstr>Uitkomst 4</vt:lpstr>
      <vt:lpstr>Advies 5 - 1839</vt:lpstr>
      <vt:lpstr>Uitkomst 5</vt:lpstr>
      <vt:lpstr>Uitkomst 5</vt:lpstr>
      <vt:lpstr>Uitkomst 5</vt:lpstr>
      <vt:lpstr>Advies 6 - 1840</vt:lpstr>
      <vt:lpstr>Uitkomst 6</vt:lpstr>
      <vt:lpstr>Uitkomst 6</vt:lpstr>
      <vt:lpstr>Uitkomst 6</vt:lpstr>
      <vt:lpstr>Advies 7 - 1841</vt:lpstr>
      <vt:lpstr>Uitkomst 7</vt:lpstr>
      <vt:lpstr>Uitkomst 7</vt:lpstr>
      <vt:lpstr>Advies 8 - 1842</vt:lpstr>
      <vt:lpstr>Uitkomst 8 </vt:lpstr>
      <vt:lpstr>Uitkomst 8 </vt:lpstr>
      <vt:lpstr>Advies 9 - 1851</vt:lpstr>
      <vt:lpstr>Uitkomst 9 </vt:lpstr>
      <vt:lpstr>Uitkomst 9 </vt:lpstr>
      <vt:lpstr>Uitkomst 9 </vt:lpstr>
      <vt:lpstr>Advies 10 - 1853</vt:lpstr>
      <vt:lpstr>Uitkomst 10 </vt:lpstr>
      <vt:lpstr>Uitkomst 10 </vt:lpstr>
      <vt:lpstr>Uitkomst 10 </vt:lpstr>
      <vt:lpstr>Advies 11 - 1856</vt:lpstr>
      <vt:lpstr>Uitkomst 11 </vt:lpstr>
      <vt:lpstr>Uitkomst 11 </vt:lpstr>
      <vt:lpstr>Advies 12 - 1858</vt:lpstr>
      <vt:lpstr>Uitkomst 12 </vt:lpstr>
      <vt:lpstr>Uitkomst 12 </vt:lpstr>
      <vt:lpstr>Advies 13 - 1860</vt:lpstr>
      <vt:lpstr>Uitkomst 13 </vt:lpstr>
      <vt:lpstr>Uitkomst 13 </vt:lpstr>
      <vt:lpstr>Uitkomst 13 </vt:lpstr>
      <vt:lpstr>Advies 14 - 1870</vt:lpstr>
      <vt:lpstr>Uitkomst 14 </vt:lpstr>
      <vt:lpstr>Uitkomst 14 </vt:lpstr>
      <vt:lpstr>Advies 15 - 1885</vt:lpstr>
      <vt:lpstr>Uitkomst 15 </vt:lpstr>
      <vt:lpstr>Uitkomst 15 </vt:lpstr>
      <vt:lpstr>Advies 16 - 1894</vt:lpstr>
      <vt:lpstr>Uitkomst 16 </vt:lpstr>
      <vt:lpstr>Uitkomst 16 </vt:lpstr>
      <vt:lpstr>Advies 17 - 1898</vt:lpstr>
      <vt:lpstr>Uitkomst 17 </vt:lpstr>
      <vt:lpstr>Uitkomst 17 </vt:lpstr>
      <vt:lpstr>Advies 18 - 1901</vt:lpstr>
      <vt:lpstr>Uitkomst 18 </vt:lpstr>
      <vt:lpstr>Uitkomst 18 </vt:lpstr>
      <vt:lpstr>Uitkomst 18 </vt:lpstr>
      <vt:lpstr>Advies 19 - 1911</vt:lpstr>
      <vt:lpstr>Uitkomst 19 </vt:lpstr>
      <vt:lpstr>Uitkomst 19 </vt:lpstr>
      <vt:lpstr>Einde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 het behoud van een Hemels Mandaat</dc:title>
  <dc:creator>Koen Henskens</dc:creator>
  <cp:lastModifiedBy>Koen Henskens</cp:lastModifiedBy>
  <cp:revision>28</cp:revision>
  <dcterms:created xsi:type="dcterms:W3CDTF">2021-04-07T15:16:26Z</dcterms:created>
  <dcterms:modified xsi:type="dcterms:W3CDTF">2021-04-09T09:00:11Z</dcterms:modified>
</cp:coreProperties>
</file>